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6" r:id="rId8"/>
    <p:sldId id="267" r:id="rId9"/>
    <p:sldId id="265" r:id="rId10"/>
    <p:sldId id="268" r:id="rId11"/>
    <p:sldId id="269" r:id="rId12"/>
    <p:sldId id="273" r:id="rId13"/>
    <p:sldId id="270" r:id="rId14"/>
    <p:sldId id="274" r:id="rId15"/>
    <p:sldId id="275" r:id="rId16"/>
    <p:sldId id="271" r:id="rId17"/>
    <p:sldId id="276" r:id="rId18"/>
    <p:sldId id="277" r:id="rId19"/>
    <p:sldId id="279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A6C"/>
    <a:srgbClr val="0F3375"/>
    <a:srgbClr val="7030A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1"/>
    <p:restoredTop sz="94677"/>
  </p:normalViewPr>
  <p:slideViewPr>
    <p:cSldViewPr snapToGrid="0" snapToObjects="1">
      <p:cViewPr varScale="1">
        <p:scale>
          <a:sx n="87" d="100"/>
          <a:sy n="87" d="100"/>
        </p:scale>
        <p:origin x="49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151287-84C4-804F-B40D-1BD124F66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ROBÓTICA COMPUTACIONAL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665DCC-16BB-594E-A480-8D4D91FD0D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pt-BR" dirty="0"/>
          </a:p>
          <a:p>
            <a:r>
              <a:rPr lang="pt-BR" dirty="0"/>
              <a:t>PROF. FÁBIO MIRANDA</a:t>
            </a:r>
            <a:br>
              <a:rPr lang="pt-BR" dirty="0"/>
            </a:br>
            <a:r>
              <a:rPr lang="pt-BR" dirty="0"/>
              <a:t>ALUNO: MARCO MOLITERNO</a:t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8538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3C2E18B-1F8A-CD47-A8BA-F5EEFC8FEE10}"/>
              </a:ext>
            </a:extLst>
          </p:cNvPr>
          <p:cNvSpPr>
            <a:spLocks noChangeAspect="1"/>
          </p:cNvSpPr>
          <p:nvPr/>
        </p:nvSpPr>
        <p:spPr>
          <a:xfrm>
            <a:off x="6154467" y="2588217"/>
            <a:ext cx="3996922" cy="382808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084B9A-E438-C948-9433-53DBC910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734291"/>
          </a:xfrm>
        </p:spPr>
        <p:txBody>
          <a:bodyPr>
            <a:noAutofit/>
          </a:bodyPr>
          <a:lstStyle/>
          <a:p>
            <a:pPr algn="ctr"/>
            <a:r>
              <a:rPr lang="pt-BR" sz="6000" dirty="0"/>
              <a:t>O PROCESSO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68A53098-2ED8-DF43-92DB-AEE3AAE5CB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2252407"/>
              </p:ext>
            </p:extLst>
          </p:nvPr>
        </p:nvGraphicFramePr>
        <p:xfrm>
          <a:off x="6270465" y="2696110"/>
          <a:ext cx="3771393" cy="35746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131">
                  <a:extLst>
                    <a:ext uri="{9D8B030D-6E8A-4147-A177-3AD203B41FA5}">
                      <a16:colId xmlns:a16="http://schemas.microsoft.com/office/drawing/2014/main" val="2533824111"/>
                    </a:ext>
                  </a:extLst>
                </a:gridCol>
                <a:gridCol w="1257131">
                  <a:extLst>
                    <a:ext uri="{9D8B030D-6E8A-4147-A177-3AD203B41FA5}">
                      <a16:colId xmlns:a16="http://schemas.microsoft.com/office/drawing/2014/main" val="2256939573"/>
                    </a:ext>
                  </a:extLst>
                </a:gridCol>
                <a:gridCol w="1257131">
                  <a:extLst>
                    <a:ext uri="{9D8B030D-6E8A-4147-A177-3AD203B41FA5}">
                      <a16:colId xmlns:a16="http://schemas.microsoft.com/office/drawing/2014/main" val="1989906444"/>
                    </a:ext>
                  </a:extLst>
                </a:gridCol>
              </a:tblGrid>
              <a:tr h="1191539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7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7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pt-BR" sz="7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543550"/>
                  </a:ext>
                </a:extLst>
              </a:tr>
              <a:tr h="1191539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7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7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7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117009"/>
                  </a:ext>
                </a:extLst>
              </a:tr>
              <a:tr h="1191539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pt-BR" sz="7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7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7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429331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B53A2666-CB7D-7A4A-ACA8-5CDF602ED493}"/>
              </a:ext>
            </a:extLst>
          </p:cNvPr>
          <p:cNvSpPr>
            <a:spLocks noChangeAspect="1"/>
          </p:cNvSpPr>
          <p:nvPr/>
        </p:nvSpPr>
        <p:spPr>
          <a:xfrm>
            <a:off x="6293977" y="5145563"/>
            <a:ext cx="1188000" cy="118800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8401E7-63E4-DE4A-95D5-64AD4569FC8D}"/>
              </a:ext>
            </a:extLst>
          </p:cNvPr>
          <p:cNvSpPr/>
          <p:nvPr/>
        </p:nvSpPr>
        <p:spPr>
          <a:xfrm>
            <a:off x="2704453" y="2914353"/>
            <a:ext cx="720000" cy="720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329C89-9114-1F47-8AA9-27C7C93F5FD1}"/>
              </a:ext>
            </a:extLst>
          </p:cNvPr>
          <p:cNvSpPr/>
          <p:nvPr/>
        </p:nvSpPr>
        <p:spPr>
          <a:xfrm>
            <a:off x="3337155" y="3737675"/>
            <a:ext cx="720000" cy="720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4D68475-79E9-3948-BF9A-5944878B3102}"/>
              </a:ext>
            </a:extLst>
          </p:cNvPr>
          <p:cNvSpPr/>
          <p:nvPr/>
        </p:nvSpPr>
        <p:spPr>
          <a:xfrm>
            <a:off x="1312331" y="4701108"/>
            <a:ext cx="720000" cy="720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1176736-0640-C24E-AFD0-CDC65D949C11}"/>
              </a:ext>
            </a:extLst>
          </p:cNvPr>
          <p:cNvSpPr/>
          <p:nvPr/>
        </p:nvSpPr>
        <p:spPr>
          <a:xfrm>
            <a:off x="2561099" y="4796621"/>
            <a:ext cx="720000" cy="720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3BD45FA-2021-C344-A4F0-C16314CA0D4A}"/>
              </a:ext>
            </a:extLst>
          </p:cNvPr>
          <p:cNvSpPr/>
          <p:nvPr/>
        </p:nvSpPr>
        <p:spPr>
          <a:xfrm>
            <a:off x="3920728" y="4636177"/>
            <a:ext cx="720000" cy="720000"/>
          </a:xfrm>
          <a:prstGeom prst="ellipse">
            <a:avLst/>
          </a:prstGeom>
          <a:solidFill>
            <a:schemeClr val="accent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C0B418-654A-914F-B1B3-C1A2681D99B6}"/>
              </a:ext>
            </a:extLst>
          </p:cNvPr>
          <p:cNvSpPr/>
          <p:nvPr/>
        </p:nvSpPr>
        <p:spPr>
          <a:xfrm>
            <a:off x="1224464" y="5878709"/>
            <a:ext cx="720000" cy="720000"/>
          </a:xfrm>
          <a:prstGeom prst="ellipse">
            <a:avLst/>
          </a:prstGeom>
          <a:solidFill>
            <a:schemeClr val="accent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6FAD79D-6A67-7F46-AACD-241F610388A3}"/>
              </a:ext>
            </a:extLst>
          </p:cNvPr>
          <p:cNvSpPr/>
          <p:nvPr/>
        </p:nvSpPr>
        <p:spPr>
          <a:xfrm>
            <a:off x="2533975" y="5851281"/>
            <a:ext cx="720000" cy="720000"/>
          </a:xfrm>
          <a:prstGeom prst="ellipse">
            <a:avLst/>
          </a:prstGeom>
          <a:solidFill>
            <a:schemeClr val="accent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0365C93E-A070-2B45-BB8D-865A85183C02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3951713" y="4352233"/>
            <a:ext cx="222482" cy="2839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F5AD74B3-D2C4-DA4E-83A4-91A5DDE6CE49}"/>
              </a:ext>
            </a:extLst>
          </p:cNvPr>
          <p:cNvCxnSpPr>
            <a:cxnSpLocks/>
          </p:cNvCxnSpPr>
          <p:nvPr/>
        </p:nvCxnSpPr>
        <p:spPr>
          <a:xfrm>
            <a:off x="1568966" y="5511160"/>
            <a:ext cx="0" cy="36754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E239B14E-7991-DD4E-A4B0-DAC1A0757DB1}"/>
              </a:ext>
            </a:extLst>
          </p:cNvPr>
          <p:cNvCxnSpPr>
            <a:cxnSpLocks/>
          </p:cNvCxnSpPr>
          <p:nvPr/>
        </p:nvCxnSpPr>
        <p:spPr>
          <a:xfrm>
            <a:off x="2928846" y="5505657"/>
            <a:ext cx="1" cy="37855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spaço Reservado para Conteúdo 2">
            <a:extLst>
              <a:ext uri="{FF2B5EF4-FFF2-40B4-BE49-F238E27FC236}">
                <a16:creationId xmlns:a16="http://schemas.microsoft.com/office/drawing/2014/main" id="{B32C34B4-DFC1-A949-8EF5-5F715EE8EDA1}"/>
              </a:ext>
            </a:extLst>
          </p:cNvPr>
          <p:cNvSpPr txBox="1">
            <a:spLocks/>
          </p:cNvSpPr>
          <p:nvPr/>
        </p:nvSpPr>
        <p:spPr>
          <a:xfrm>
            <a:off x="685799" y="1611803"/>
            <a:ext cx="6546320" cy="1363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4400"/>
              <a:t>Breadth First Search</a:t>
            </a:r>
            <a:endParaRPr lang="pt-BR" sz="4400" dirty="0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F38B42C9-53F8-D54B-B594-F0B2EA44EDDA}"/>
              </a:ext>
            </a:extLst>
          </p:cNvPr>
          <p:cNvCxnSpPr>
            <a:cxnSpLocks/>
          </p:cNvCxnSpPr>
          <p:nvPr/>
        </p:nvCxnSpPr>
        <p:spPr>
          <a:xfrm>
            <a:off x="3293154" y="3534372"/>
            <a:ext cx="222482" cy="2839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80286168-D730-3E4E-A8DC-F77B00AA4131}"/>
              </a:ext>
            </a:extLst>
          </p:cNvPr>
          <p:cNvCxnSpPr>
            <a:cxnSpLocks/>
            <a:endCxn id="12" idx="7"/>
          </p:cNvCxnSpPr>
          <p:nvPr/>
        </p:nvCxnSpPr>
        <p:spPr>
          <a:xfrm flipH="1">
            <a:off x="2573112" y="3517739"/>
            <a:ext cx="268860" cy="35112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7E8E6B9A-8811-7F48-8BE6-5C516914F16D}"/>
              </a:ext>
            </a:extLst>
          </p:cNvPr>
          <p:cNvCxnSpPr>
            <a:cxnSpLocks/>
          </p:cNvCxnSpPr>
          <p:nvPr/>
        </p:nvCxnSpPr>
        <p:spPr>
          <a:xfrm flipH="1">
            <a:off x="1824124" y="4361097"/>
            <a:ext cx="268860" cy="35112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6EF1CABF-048E-E946-A11E-D863735D69B7}"/>
              </a:ext>
            </a:extLst>
          </p:cNvPr>
          <p:cNvCxnSpPr>
            <a:cxnSpLocks/>
          </p:cNvCxnSpPr>
          <p:nvPr/>
        </p:nvCxnSpPr>
        <p:spPr>
          <a:xfrm>
            <a:off x="2510223" y="4385622"/>
            <a:ext cx="285371" cy="41099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EB58642-2A3D-C64A-AD26-F65AC2746C44}"/>
              </a:ext>
            </a:extLst>
          </p:cNvPr>
          <p:cNvSpPr/>
          <p:nvPr/>
        </p:nvSpPr>
        <p:spPr>
          <a:xfrm>
            <a:off x="1958554" y="3763419"/>
            <a:ext cx="720000" cy="720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B440450-8CF1-BB49-92C9-0764100A98B7}"/>
              </a:ext>
            </a:extLst>
          </p:cNvPr>
          <p:cNvCxnSpPr>
            <a:cxnSpLocks/>
          </p:cNvCxnSpPr>
          <p:nvPr/>
        </p:nvCxnSpPr>
        <p:spPr>
          <a:xfrm flipV="1">
            <a:off x="8374038" y="1749012"/>
            <a:ext cx="838353" cy="152534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26BDE815-5CDC-244B-9701-7D588444BBD7}"/>
              </a:ext>
            </a:extLst>
          </p:cNvPr>
          <p:cNvCxnSpPr>
            <a:cxnSpLocks/>
          </p:cNvCxnSpPr>
          <p:nvPr/>
        </p:nvCxnSpPr>
        <p:spPr>
          <a:xfrm flipV="1">
            <a:off x="9469024" y="1937288"/>
            <a:ext cx="409203" cy="2186131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DA1B206-1AF7-C147-8114-E49BE3E8B271}"/>
              </a:ext>
            </a:extLst>
          </p:cNvPr>
          <p:cNvCxnSpPr>
            <a:cxnSpLocks/>
          </p:cNvCxnSpPr>
          <p:nvPr/>
        </p:nvCxnSpPr>
        <p:spPr>
          <a:xfrm flipV="1">
            <a:off x="9987758" y="2107769"/>
            <a:ext cx="829468" cy="340885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DD4E8BE1-6EC1-8D4B-83AE-729898152889}"/>
              </a:ext>
            </a:extLst>
          </p:cNvPr>
          <p:cNvSpPr txBox="1"/>
          <p:nvPr/>
        </p:nvSpPr>
        <p:spPr>
          <a:xfrm>
            <a:off x="9283395" y="1289677"/>
            <a:ext cx="1735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accent3"/>
                </a:solidFill>
              </a:rPr>
              <a:t>Fronteira</a:t>
            </a:r>
          </a:p>
        </p:txBody>
      </p:sp>
    </p:spTree>
    <p:extLst>
      <p:ext uri="{BB962C8B-B14F-4D97-AF65-F5344CB8AC3E}">
        <p14:creationId xmlns:p14="http://schemas.microsoft.com/office/powerpoint/2010/main" val="4000461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0ACA0-0160-2D4A-BD4A-49F2D30DE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28127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t-BR" sz="6000" dirty="0"/>
              <a:t>O PROCESSO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06B5CD-D121-CD40-B8E9-B856D5250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065" y="1616184"/>
            <a:ext cx="6546320" cy="2216278"/>
          </a:xfrm>
        </p:spPr>
        <p:txBody>
          <a:bodyPr>
            <a:normAutofit/>
          </a:bodyPr>
          <a:lstStyle/>
          <a:p>
            <a:r>
              <a:rPr lang="pt-BR" sz="4400" dirty="0" err="1"/>
              <a:t>Heuristic</a:t>
            </a:r>
            <a:r>
              <a:rPr lang="pt-BR" sz="4400" dirty="0"/>
              <a:t> / Grid Best -</a:t>
            </a:r>
            <a:r>
              <a:rPr lang="pt-BR" sz="4400" dirty="0" err="1"/>
              <a:t>First</a:t>
            </a:r>
            <a:endParaRPr lang="pt-BR" sz="440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CA554F0-CB0A-4040-AB49-087B33E3D07D}"/>
              </a:ext>
            </a:extLst>
          </p:cNvPr>
          <p:cNvSpPr txBox="1">
            <a:spLocks/>
          </p:cNvSpPr>
          <p:nvPr/>
        </p:nvSpPr>
        <p:spPr>
          <a:xfrm>
            <a:off x="825137" y="3318683"/>
            <a:ext cx="6546320" cy="1363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4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31625456-7480-054B-B9CD-E4FE0C2426D7}"/>
              </a:ext>
            </a:extLst>
          </p:cNvPr>
          <p:cNvSpPr txBox="1">
            <a:spLocks/>
          </p:cNvSpPr>
          <p:nvPr/>
        </p:nvSpPr>
        <p:spPr>
          <a:xfrm>
            <a:off x="825137" y="4305469"/>
            <a:ext cx="5183777" cy="1363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400" dirty="0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E7266B68-9E04-9549-9BC3-AB037E1BEFBA}"/>
              </a:ext>
            </a:extLst>
          </p:cNvPr>
          <p:cNvGraphicFramePr>
            <a:graphicFrameLocks noGrp="1"/>
          </p:cNvGraphicFramePr>
          <p:nvPr/>
        </p:nvGraphicFramePr>
        <p:xfrm>
          <a:off x="8085909" y="2801971"/>
          <a:ext cx="2531289" cy="187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3763">
                  <a:extLst>
                    <a:ext uri="{9D8B030D-6E8A-4147-A177-3AD203B41FA5}">
                      <a16:colId xmlns:a16="http://schemas.microsoft.com/office/drawing/2014/main" val="713776796"/>
                    </a:ext>
                  </a:extLst>
                </a:gridCol>
                <a:gridCol w="843763">
                  <a:extLst>
                    <a:ext uri="{9D8B030D-6E8A-4147-A177-3AD203B41FA5}">
                      <a16:colId xmlns:a16="http://schemas.microsoft.com/office/drawing/2014/main" val="3454570299"/>
                    </a:ext>
                  </a:extLst>
                </a:gridCol>
                <a:gridCol w="843763">
                  <a:extLst>
                    <a:ext uri="{9D8B030D-6E8A-4147-A177-3AD203B41FA5}">
                      <a16:colId xmlns:a16="http://schemas.microsoft.com/office/drawing/2014/main" val="2153821792"/>
                    </a:ext>
                  </a:extLst>
                </a:gridCol>
              </a:tblGrid>
              <a:tr h="626615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830534"/>
                  </a:ext>
                </a:extLst>
              </a:tr>
              <a:tr h="626615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485361"/>
                  </a:ext>
                </a:extLst>
              </a:tr>
              <a:tr h="626615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576372"/>
                  </a:ext>
                </a:extLst>
              </a:tr>
            </a:tbl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CC689B98-8AB6-E046-BDC4-D4848C1D1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385" y="2073541"/>
            <a:ext cx="4355883" cy="4367197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343B2358-21EC-9141-890E-4AE92C6D2815}"/>
              </a:ext>
            </a:extLst>
          </p:cNvPr>
          <p:cNvSpPr txBox="1">
            <a:spLocks/>
          </p:cNvSpPr>
          <p:nvPr/>
        </p:nvSpPr>
        <p:spPr>
          <a:xfrm>
            <a:off x="685799" y="2894113"/>
            <a:ext cx="4661116" cy="301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Análise em que a fronteira se expande em direção ao destino, usando uma fila prioritária. </a:t>
            </a:r>
            <a:endParaRPr lang="pt-BR" sz="2400" b="1" i="1" dirty="0"/>
          </a:p>
        </p:txBody>
      </p:sp>
    </p:spTree>
    <p:extLst>
      <p:ext uri="{BB962C8B-B14F-4D97-AF65-F5344CB8AC3E}">
        <p14:creationId xmlns:p14="http://schemas.microsoft.com/office/powerpoint/2010/main" val="4147208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0ACA0-0160-2D4A-BD4A-49F2D30DE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28127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t-BR" sz="6000" dirty="0"/>
              <a:t>O PROCESSO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06B5CD-D121-CD40-B8E9-B856D5250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065" y="1616184"/>
            <a:ext cx="6546320" cy="2216278"/>
          </a:xfrm>
        </p:spPr>
        <p:txBody>
          <a:bodyPr>
            <a:normAutofit/>
          </a:bodyPr>
          <a:lstStyle/>
          <a:p>
            <a:r>
              <a:rPr lang="pt-BR" sz="4400" dirty="0" err="1"/>
              <a:t>Heuristic</a:t>
            </a:r>
            <a:r>
              <a:rPr lang="pt-BR" sz="4400" dirty="0"/>
              <a:t> / Grid Best -</a:t>
            </a:r>
            <a:r>
              <a:rPr lang="pt-BR" sz="4400" dirty="0" err="1"/>
              <a:t>First</a:t>
            </a:r>
            <a:endParaRPr lang="pt-BR" sz="440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CA554F0-CB0A-4040-AB49-087B33E3D07D}"/>
              </a:ext>
            </a:extLst>
          </p:cNvPr>
          <p:cNvSpPr txBox="1">
            <a:spLocks/>
          </p:cNvSpPr>
          <p:nvPr/>
        </p:nvSpPr>
        <p:spPr>
          <a:xfrm>
            <a:off x="825137" y="3318683"/>
            <a:ext cx="6546320" cy="1363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4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31625456-7480-054B-B9CD-E4FE0C2426D7}"/>
              </a:ext>
            </a:extLst>
          </p:cNvPr>
          <p:cNvSpPr txBox="1">
            <a:spLocks/>
          </p:cNvSpPr>
          <p:nvPr/>
        </p:nvSpPr>
        <p:spPr>
          <a:xfrm>
            <a:off x="825137" y="4305469"/>
            <a:ext cx="5183777" cy="1363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400" dirty="0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E7266B68-9E04-9549-9BC3-AB037E1BEFBA}"/>
              </a:ext>
            </a:extLst>
          </p:cNvPr>
          <p:cNvGraphicFramePr>
            <a:graphicFrameLocks noGrp="1"/>
          </p:cNvGraphicFramePr>
          <p:nvPr/>
        </p:nvGraphicFramePr>
        <p:xfrm>
          <a:off x="8085909" y="2801971"/>
          <a:ext cx="2531289" cy="187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3763">
                  <a:extLst>
                    <a:ext uri="{9D8B030D-6E8A-4147-A177-3AD203B41FA5}">
                      <a16:colId xmlns:a16="http://schemas.microsoft.com/office/drawing/2014/main" val="713776796"/>
                    </a:ext>
                  </a:extLst>
                </a:gridCol>
                <a:gridCol w="843763">
                  <a:extLst>
                    <a:ext uri="{9D8B030D-6E8A-4147-A177-3AD203B41FA5}">
                      <a16:colId xmlns:a16="http://schemas.microsoft.com/office/drawing/2014/main" val="3454570299"/>
                    </a:ext>
                  </a:extLst>
                </a:gridCol>
                <a:gridCol w="843763">
                  <a:extLst>
                    <a:ext uri="{9D8B030D-6E8A-4147-A177-3AD203B41FA5}">
                      <a16:colId xmlns:a16="http://schemas.microsoft.com/office/drawing/2014/main" val="2153821792"/>
                    </a:ext>
                  </a:extLst>
                </a:gridCol>
              </a:tblGrid>
              <a:tr h="626615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830534"/>
                  </a:ext>
                </a:extLst>
              </a:tr>
              <a:tr h="626615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485361"/>
                  </a:ext>
                </a:extLst>
              </a:tr>
              <a:tr h="626615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576372"/>
                  </a:ext>
                </a:extLst>
              </a:tr>
            </a:tbl>
          </a:graphicData>
        </a:graphic>
      </p:graphicFrame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E05479C3-FC01-044B-854C-B8FFF1EF2575}"/>
              </a:ext>
            </a:extLst>
          </p:cNvPr>
          <p:cNvSpPr txBox="1">
            <a:spLocks/>
          </p:cNvSpPr>
          <p:nvPr/>
        </p:nvSpPr>
        <p:spPr>
          <a:xfrm>
            <a:off x="644377" y="3495071"/>
            <a:ext cx="5797695" cy="2767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 err="1"/>
              <a:t>Priority</a:t>
            </a:r>
            <a:r>
              <a:rPr lang="pt-BR" sz="3200" dirty="0"/>
              <a:t> </a:t>
            </a:r>
            <a:r>
              <a:rPr lang="pt-BR" sz="3200" dirty="0" err="1"/>
              <a:t>Queue</a:t>
            </a:r>
            <a:r>
              <a:rPr lang="pt-BR" sz="3200" dirty="0"/>
              <a:t> ou Fila Prioritária</a:t>
            </a:r>
          </a:p>
          <a:p>
            <a:pPr marL="0" indent="0">
              <a:buNone/>
            </a:pPr>
            <a:r>
              <a:rPr lang="pt-BR" sz="2400" dirty="0"/>
              <a:t>O próximo dado a ser examinado é aquele que estiver mais próximo do destino. Em grid, é o bloco com menor distância Manhattan ao destino</a:t>
            </a:r>
          </a:p>
          <a:p>
            <a:pPr marL="0" indent="0">
              <a:buNone/>
            </a:pPr>
            <a:endParaRPr lang="pt-BR" sz="2400" dirty="0"/>
          </a:p>
          <a:p>
            <a:endParaRPr lang="pt-BR" sz="1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AAC0EC-A8FE-8145-86FA-7D71A457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44" y="2571666"/>
            <a:ext cx="4334506" cy="346760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E8F5B417-0E4E-3C46-BE71-4AC00235E7E9}"/>
              </a:ext>
            </a:extLst>
          </p:cNvPr>
          <p:cNvSpPr/>
          <p:nvPr/>
        </p:nvSpPr>
        <p:spPr>
          <a:xfrm>
            <a:off x="6915680" y="6127868"/>
            <a:ext cx="44974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/>
              <a:t>Imagem: </a:t>
            </a:r>
            <a:r>
              <a:rPr lang="pt-BR" sz="1100" dirty="0" err="1"/>
              <a:t>https</a:t>
            </a:r>
            <a:r>
              <a:rPr lang="pt-BR" sz="1100" dirty="0"/>
              <a:t>://</a:t>
            </a:r>
            <a:r>
              <a:rPr lang="pt-BR" sz="1100" dirty="0" err="1"/>
              <a:t>www.includehelp.com</a:t>
            </a:r>
            <a:r>
              <a:rPr lang="pt-BR" sz="1100" dirty="0"/>
              <a:t>/</a:t>
            </a:r>
            <a:r>
              <a:rPr lang="pt-BR" sz="1100" dirty="0" err="1"/>
              <a:t>ds</a:t>
            </a:r>
            <a:r>
              <a:rPr lang="pt-BR" sz="1100" dirty="0"/>
              <a:t>/</a:t>
            </a:r>
            <a:r>
              <a:rPr lang="pt-BR" sz="1100" dirty="0" err="1"/>
              <a:t>implementation-of-priority-queue-using-linked-list.aspx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531653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0ACA0-0160-2D4A-BD4A-49F2D30DE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28127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t-BR" sz="6000" dirty="0"/>
              <a:t>O PROCESSO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06B5CD-D121-CD40-B8E9-B856D5250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065" y="1616184"/>
            <a:ext cx="6546320" cy="2216278"/>
          </a:xfrm>
        </p:spPr>
        <p:txBody>
          <a:bodyPr>
            <a:normAutofit/>
          </a:bodyPr>
          <a:lstStyle/>
          <a:p>
            <a:r>
              <a:rPr lang="pt-BR" sz="4400" dirty="0" err="1"/>
              <a:t>Heuristic</a:t>
            </a:r>
            <a:r>
              <a:rPr lang="pt-BR" sz="4400" dirty="0"/>
              <a:t> / Grid Best -</a:t>
            </a:r>
            <a:r>
              <a:rPr lang="pt-BR" sz="4400" dirty="0" err="1"/>
              <a:t>First</a:t>
            </a:r>
            <a:endParaRPr lang="pt-BR" sz="440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CA554F0-CB0A-4040-AB49-087B33E3D07D}"/>
              </a:ext>
            </a:extLst>
          </p:cNvPr>
          <p:cNvSpPr txBox="1">
            <a:spLocks/>
          </p:cNvSpPr>
          <p:nvPr/>
        </p:nvSpPr>
        <p:spPr>
          <a:xfrm>
            <a:off x="825137" y="3318683"/>
            <a:ext cx="6546320" cy="1363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4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31625456-7480-054B-B9CD-E4FE0C2426D7}"/>
              </a:ext>
            </a:extLst>
          </p:cNvPr>
          <p:cNvSpPr txBox="1">
            <a:spLocks/>
          </p:cNvSpPr>
          <p:nvPr/>
        </p:nvSpPr>
        <p:spPr>
          <a:xfrm>
            <a:off x="825137" y="4305469"/>
            <a:ext cx="5183777" cy="1363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400" dirty="0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E7266B68-9E04-9549-9BC3-AB037E1BEFBA}"/>
              </a:ext>
            </a:extLst>
          </p:cNvPr>
          <p:cNvGraphicFramePr>
            <a:graphicFrameLocks noGrp="1"/>
          </p:cNvGraphicFramePr>
          <p:nvPr/>
        </p:nvGraphicFramePr>
        <p:xfrm>
          <a:off x="8085909" y="2801971"/>
          <a:ext cx="2531289" cy="187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3763">
                  <a:extLst>
                    <a:ext uri="{9D8B030D-6E8A-4147-A177-3AD203B41FA5}">
                      <a16:colId xmlns:a16="http://schemas.microsoft.com/office/drawing/2014/main" val="713776796"/>
                    </a:ext>
                  </a:extLst>
                </a:gridCol>
                <a:gridCol w="843763">
                  <a:extLst>
                    <a:ext uri="{9D8B030D-6E8A-4147-A177-3AD203B41FA5}">
                      <a16:colId xmlns:a16="http://schemas.microsoft.com/office/drawing/2014/main" val="3454570299"/>
                    </a:ext>
                  </a:extLst>
                </a:gridCol>
                <a:gridCol w="843763">
                  <a:extLst>
                    <a:ext uri="{9D8B030D-6E8A-4147-A177-3AD203B41FA5}">
                      <a16:colId xmlns:a16="http://schemas.microsoft.com/office/drawing/2014/main" val="2153821792"/>
                    </a:ext>
                  </a:extLst>
                </a:gridCol>
              </a:tblGrid>
              <a:tr h="626615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830534"/>
                  </a:ext>
                </a:extLst>
              </a:tr>
              <a:tr h="626615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485361"/>
                  </a:ext>
                </a:extLst>
              </a:tr>
              <a:tr h="626615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576372"/>
                  </a:ext>
                </a:extLst>
              </a:tr>
            </a:tbl>
          </a:graphicData>
        </a:graphic>
      </p:graphicFrame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E05479C3-FC01-044B-854C-B8FFF1EF2575}"/>
              </a:ext>
            </a:extLst>
          </p:cNvPr>
          <p:cNvSpPr txBox="1">
            <a:spLocks/>
          </p:cNvSpPr>
          <p:nvPr/>
        </p:nvSpPr>
        <p:spPr>
          <a:xfrm>
            <a:off x="644377" y="3495071"/>
            <a:ext cx="5797695" cy="2767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O próximo dado a ser examinado é aquele que estiver mais próximo do destino. Em grid, é o bloco com menor distância Manhattan ao destino</a:t>
            </a:r>
          </a:p>
          <a:p>
            <a:pPr marL="0" indent="0">
              <a:buNone/>
            </a:pPr>
            <a:endParaRPr lang="pt-BR" sz="2400" dirty="0"/>
          </a:p>
          <a:p>
            <a:endParaRPr lang="pt-BR" sz="14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ECE662F-8167-9E48-BB82-82A568C0B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634" y="1671793"/>
            <a:ext cx="44958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90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0ACA0-0160-2D4A-BD4A-49F2D30DE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28127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t-BR" sz="6000" dirty="0"/>
              <a:t>O PROCESSO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CA554F0-CB0A-4040-AB49-087B33E3D07D}"/>
              </a:ext>
            </a:extLst>
          </p:cNvPr>
          <p:cNvSpPr txBox="1">
            <a:spLocks/>
          </p:cNvSpPr>
          <p:nvPr/>
        </p:nvSpPr>
        <p:spPr>
          <a:xfrm>
            <a:off x="825137" y="3318683"/>
            <a:ext cx="6546320" cy="1363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4400" dirty="0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E7266B68-9E04-9549-9BC3-AB037E1BEFBA}"/>
              </a:ext>
            </a:extLst>
          </p:cNvPr>
          <p:cNvGraphicFramePr>
            <a:graphicFrameLocks noGrp="1"/>
          </p:cNvGraphicFramePr>
          <p:nvPr/>
        </p:nvGraphicFramePr>
        <p:xfrm>
          <a:off x="8085909" y="2801971"/>
          <a:ext cx="2531289" cy="187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3763">
                  <a:extLst>
                    <a:ext uri="{9D8B030D-6E8A-4147-A177-3AD203B41FA5}">
                      <a16:colId xmlns:a16="http://schemas.microsoft.com/office/drawing/2014/main" val="713776796"/>
                    </a:ext>
                  </a:extLst>
                </a:gridCol>
                <a:gridCol w="843763">
                  <a:extLst>
                    <a:ext uri="{9D8B030D-6E8A-4147-A177-3AD203B41FA5}">
                      <a16:colId xmlns:a16="http://schemas.microsoft.com/office/drawing/2014/main" val="3454570299"/>
                    </a:ext>
                  </a:extLst>
                </a:gridCol>
                <a:gridCol w="843763">
                  <a:extLst>
                    <a:ext uri="{9D8B030D-6E8A-4147-A177-3AD203B41FA5}">
                      <a16:colId xmlns:a16="http://schemas.microsoft.com/office/drawing/2014/main" val="2153821792"/>
                    </a:ext>
                  </a:extLst>
                </a:gridCol>
              </a:tblGrid>
              <a:tr h="626615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830534"/>
                  </a:ext>
                </a:extLst>
              </a:tr>
              <a:tr h="626615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485361"/>
                  </a:ext>
                </a:extLst>
              </a:tr>
              <a:tr h="626615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576372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C1D7A3D3-1D60-AD4A-834F-E1AE03158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088" y="2398365"/>
            <a:ext cx="4499136" cy="3717549"/>
          </a:xfrm>
          <a:prstGeom prst="rect">
            <a:avLst/>
          </a:prstGeom>
        </p:spPr>
      </p:pic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58FA7705-9092-E849-9B56-ED94268AA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394" y="2376356"/>
            <a:ext cx="4255667" cy="1880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dirty="0"/>
              <a:t>Diferentes custos de movimento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65FCDB8-4560-4243-B988-8F7EB3B48813}"/>
              </a:ext>
            </a:extLst>
          </p:cNvPr>
          <p:cNvSpPr txBox="1"/>
          <p:nvPr/>
        </p:nvSpPr>
        <p:spPr>
          <a:xfrm>
            <a:off x="6531558" y="3162468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4271E6-5CDB-2143-A74A-23CDE90258FF}"/>
              </a:ext>
            </a:extLst>
          </p:cNvPr>
          <p:cNvSpPr txBox="1"/>
          <p:nvPr/>
        </p:nvSpPr>
        <p:spPr>
          <a:xfrm>
            <a:off x="7218019" y="3162468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0BC643C-A78B-544E-9E4A-54D2B9AFE47F}"/>
              </a:ext>
            </a:extLst>
          </p:cNvPr>
          <p:cNvSpPr txBox="1"/>
          <p:nvPr/>
        </p:nvSpPr>
        <p:spPr>
          <a:xfrm>
            <a:off x="7207612" y="39342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4690590-4377-5548-94A9-76C390C75246}"/>
              </a:ext>
            </a:extLst>
          </p:cNvPr>
          <p:cNvSpPr txBox="1"/>
          <p:nvPr/>
        </p:nvSpPr>
        <p:spPr>
          <a:xfrm>
            <a:off x="8721153" y="245458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2E3060B-0E5B-A440-A6F9-65FE023F6C9B}"/>
              </a:ext>
            </a:extLst>
          </p:cNvPr>
          <p:cNvSpPr txBox="1"/>
          <p:nvPr/>
        </p:nvSpPr>
        <p:spPr>
          <a:xfrm>
            <a:off x="6497799" y="541930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3444B77-CD16-804D-8BAF-9047FA674A4C}"/>
              </a:ext>
            </a:extLst>
          </p:cNvPr>
          <p:cNvSpPr txBox="1"/>
          <p:nvPr/>
        </p:nvSpPr>
        <p:spPr>
          <a:xfrm>
            <a:off x="7261662" y="543997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A4AC194-8C8A-3545-98DC-EB886219B99E}"/>
              </a:ext>
            </a:extLst>
          </p:cNvPr>
          <p:cNvSpPr txBox="1"/>
          <p:nvPr/>
        </p:nvSpPr>
        <p:spPr>
          <a:xfrm>
            <a:off x="10250709" y="239836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55F2EEA-6C72-DE4A-ACB0-197135D0046E}"/>
              </a:ext>
            </a:extLst>
          </p:cNvPr>
          <p:cNvSpPr txBox="1"/>
          <p:nvPr/>
        </p:nvSpPr>
        <p:spPr>
          <a:xfrm>
            <a:off x="9503429" y="3162468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2523CC9-4120-124C-87BC-4FEE1C4424AE}"/>
              </a:ext>
            </a:extLst>
          </p:cNvPr>
          <p:cNvSpPr txBox="1"/>
          <p:nvPr/>
        </p:nvSpPr>
        <p:spPr>
          <a:xfrm>
            <a:off x="10240927" y="317374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AE46D0-3E88-F040-A661-82A95DC26FE5}"/>
              </a:ext>
            </a:extLst>
          </p:cNvPr>
          <p:cNvSpPr txBox="1"/>
          <p:nvPr/>
        </p:nvSpPr>
        <p:spPr>
          <a:xfrm>
            <a:off x="8721682" y="395152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98473FC-800F-3C44-8043-A82AABA22B66}"/>
              </a:ext>
            </a:extLst>
          </p:cNvPr>
          <p:cNvSpPr txBox="1"/>
          <p:nvPr/>
        </p:nvSpPr>
        <p:spPr>
          <a:xfrm>
            <a:off x="9503958" y="395152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A365EA6-90FF-1E4D-88CF-B11C32EF42E0}"/>
              </a:ext>
            </a:extLst>
          </p:cNvPr>
          <p:cNvSpPr txBox="1"/>
          <p:nvPr/>
        </p:nvSpPr>
        <p:spPr>
          <a:xfrm>
            <a:off x="10250709" y="392778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50827A6-D6CC-414D-B94B-1216CDC581B1}"/>
              </a:ext>
            </a:extLst>
          </p:cNvPr>
          <p:cNvSpPr txBox="1"/>
          <p:nvPr/>
        </p:nvSpPr>
        <p:spPr>
          <a:xfrm>
            <a:off x="8721682" y="469097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82BED7E-4787-7549-A670-E2C7C4E5F6CA}"/>
              </a:ext>
            </a:extLst>
          </p:cNvPr>
          <p:cNvSpPr txBox="1"/>
          <p:nvPr/>
        </p:nvSpPr>
        <p:spPr>
          <a:xfrm>
            <a:off x="6497799" y="388987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FE11E1F-7BCE-4F46-AD5D-84784C9A75E6}"/>
              </a:ext>
            </a:extLst>
          </p:cNvPr>
          <p:cNvSpPr txBox="1"/>
          <p:nvPr/>
        </p:nvSpPr>
        <p:spPr>
          <a:xfrm>
            <a:off x="6531558" y="469097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A86E1B4-00B8-E941-A7DF-8A8FC4DEDC84}"/>
              </a:ext>
            </a:extLst>
          </p:cNvPr>
          <p:cNvSpPr txBox="1"/>
          <p:nvPr/>
        </p:nvSpPr>
        <p:spPr>
          <a:xfrm>
            <a:off x="7218019" y="464212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FEF27F3-8BB0-BE46-A75E-014E5F3A6C2F}"/>
              </a:ext>
            </a:extLst>
          </p:cNvPr>
          <p:cNvSpPr txBox="1"/>
          <p:nvPr/>
        </p:nvSpPr>
        <p:spPr>
          <a:xfrm>
            <a:off x="8012426" y="544389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0EAEC489-6114-D240-A3C8-F12D7CBCE74A}"/>
              </a:ext>
            </a:extLst>
          </p:cNvPr>
          <p:cNvSpPr txBox="1"/>
          <p:nvPr/>
        </p:nvSpPr>
        <p:spPr>
          <a:xfrm>
            <a:off x="10246074" y="464212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E7C0332-82F5-8448-BD39-DA40AAEC2BB3}"/>
              </a:ext>
            </a:extLst>
          </p:cNvPr>
          <p:cNvSpPr txBox="1"/>
          <p:nvPr/>
        </p:nvSpPr>
        <p:spPr>
          <a:xfrm>
            <a:off x="10246074" y="542322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E0F0537-E55D-F147-9514-80398A4812F0}"/>
              </a:ext>
            </a:extLst>
          </p:cNvPr>
          <p:cNvSpPr txBox="1"/>
          <p:nvPr/>
        </p:nvSpPr>
        <p:spPr>
          <a:xfrm>
            <a:off x="7207612" y="244542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CCF7884-FC35-C543-BF95-33584843A204}"/>
              </a:ext>
            </a:extLst>
          </p:cNvPr>
          <p:cNvSpPr txBox="1"/>
          <p:nvPr/>
        </p:nvSpPr>
        <p:spPr>
          <a:xfrm>
            <a:off x="7996899" y="245458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4134837-C4FA-D544-8E14-1E1656D15F78}"/>
              </a:ext>
            </a:extLst>
          </p:cNvPr>
          <p:cNvSpPr txBox="1"/>
          <p:nvPr/>
        </p:nvSpPr>
        <p:spPr>
          <a:xfrm>
            <a:off x="9500522" y="241216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F5BD13CC-4828-8742-B50A-90AFB13B2650}"/>
              </a:ext>
            </a:extLst>
          </p:cNvPr>
          <p:cNvSpPr txBox="1"/>
          <p:nvPr/>
        </p:nvSpPr>
        <p:spPr>
          <a:xfrm>
            <a:off x="8690328" y="321868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6CA4F02-725C-DC4C-861E-4E9D59F72DD7}"/>
              </a:ext>
            </a:extLst>
          </p:cNvPr>
          <p:cNvSpPr txBox="1"/>
          <p:nvPr/>
        </p:nvSpPr>
        <p:spPr>
          <a:xfrm>
            <a:off x="8006750" y="318198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16BC263-0250-BA42-8730-70A24385A780}"/>
              </a:ext>
            </a:extLst>
          </p:cNvPr>
          <p:cNvSpPr txBox="1"/>
          <p:nvPr/>
        </p:nvSpPr>
        <p:spPr>
          <a:xfrm>
            <a:off x="7989888" y="388987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6474F37-4A74-1C46-99B7-D26E65D06A6B}"/>
              </a:ext>
            </a:extLst>
          </p:cNvPr>
          <p:cNvSpPr txBox="1"/>
          <p:nvPr/>
        </p:nvSpPr>
        <p:spPr>
          <a:xfrm>
            <a:off x="7987848" y="465174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64363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3C2E18B-1F8A-CD47-A8BA-F5EEFC8FEE10}"/>
              </a:ext>
            </a:extLst>
          </p:cNvPr>
          <p:cNvSpPr>
            <a:spLocks noChangeAspect="1"/>
          </p:cNvSpPr>
          <p:nvPr/>
        </p:nvSpPr>
        <p:spPr>
          <a:xfrm>
            <a:off x="6154467" y="2588217"/>
            <a:ext cx="3996922" cy="382808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084B9A-E438-C948-9433-53DBC910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734291"/>
          </a:xfrm>
        </p:spPr>
        <p:txBody>
          <a:bodyPr>
            <a:noAutofit/>
          </a:bodyPr>
          <a:lstStyle/>
          <a:p>
            <a:pPr algn="ctr"/>
            <a:r>
              <a:rPr lang="pt-BR" sz="6000" dirty="0"/>
              <a:t>O PROCESSO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68A53098-2ED8-DF43-92DB-AEE3AAE5CB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7228099"/>
              </p:ext>
            </p:extLst>
          </p:nvPr>
        </p:nvGraphicFramePr>
        <p:xfrm>
          <a:off x="6270465" y="2696110"/>
          <a:ext cx="3771393" cy="35746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131">
                  <a:extLst>
                    <a:ext uri="{9D8B030D-6E8A-4147-A177-3AD203B41FA5}">
                      <a16:colId xmlns:a16="http://schemas.microsoft.com/office/drawing/2014/main" val="2533824111"/>
                    </a:ext>
                  </a:extLst>
                </a:gridCol>
                <a:gridCol w="1257131">
                  <a:extLst>
                    <a:ext uri="{9D8B030D-6E8A-4147-A177-3AD203B41FA5}">
                      <a16:colId xmlns:a16="http://schemas.microsoft.com/office/drawing/2014/main" val="2256939573"/>
                    </a:ext>
                  </a:extLst>
                </a:gridCol>
                <a:gridCol w="1257131">
                  <a:extLst>
                    <a:ext uri="{9D8B030D-6E8A-4147-A177-3AD203B41FA5}">
                      <a16:colId xmlns:a16="http://schemas.microsoft.com/office/drawing/2014/main" val="1989906444"/>
                    </a:ext>
                  </a:extLst>
                </a:gridCol>
              </a:tblGrid>
              <a:tr h="1191539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7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7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7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543550"/>
                  </a:ext>
                </a:extLst>
              </a:tr>
              <a:tr h="1191539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7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7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7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117009"/>
                  </a:ext>
                </a:extLst>
              </a:tr>
              <a:tr h="1191539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pt-BR" sz="7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7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72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429331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B53A2666-CB7D-7A4A-ACA8-5CDF602ED493}"/>
              </a:ext>
            </a:extLst>
          </p:cNvPr>
          <p:cNvSpPr>
            <a:spLocks noChangeAspect="1"/>
          </p:cNvSpPr>
          <p:nvPr/>
        </p:nvSpPr>
        <p:spPr>
          <a:xfrm>
            <a:off x="6293977" y="5145563"/>
            <a:ext cx="1188000" cy="1188000"/>
          </a:xfrm>
          <a:prstGeom prst="ellipse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2" name="Espaço Reservado para Conteúdo 2">
            <a:extLst>
              <a:ext uri="{FF2B5EF4-FFF2-40B4-BE49-F238E27FC236}">
                <a16:creationId xmlns:a16="http://schemas.microsoft.com/office/drawing/2014/main" id="{B32C34B4-DFC1-A949-8EF5-5F715EE8EDA1}"/>
              </a:ext>
            </a:extLst>
          </p:cNvPr>
          <p:cNvSpPr txBox="1">
            <a:spLocks/>
          </p:cNvSpPr>
          <p:nvPr/>
        </p:nvSpPr>
        <p:spPr>
          <a:xfrm>
            <a:off x="685799" y="1611803"/>
            <a:ext cx="6546320" cy="1363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4400" dirty="0"/>
              <a:t>Algoritmo de </a:t>
            </a:r>
            <a:r>
              <a:rPr lang="pt-BR" sz="4400" dirty="0" err="1"/>
              <a:t>Dijkistra</a:t>
            </a:r>
            <a:endParaRPr lang="pt-BR" sz="4400" dirty="0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FE561F70-3EA1-4948-BFE0-54F2AE7CD092}"/>
              </a:ext>
            </a:extLst>
          </p:cNvPr>
          <p:cNvCxnSpPr>
            <a:cxnSpLocks/>
          </p:cNvCxnSpPr>
          <p:nvPr/>
        </p:nvCxnSpPr>
        <p:spPr>
          <a:xfrm>
            <a:off x="7232119" y="5729118"/>
            <a:ext cx="796003" cy="10445"/>
          </a:xfrm>
          <a:prstGeom prst="straightConnector1">
            <a:avLst/>
          </a:prstGeom>
          <a:ln w="603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6647F8A5-5805-1C44-B8E3-0164ECC37EE8}"/>
              </a:ext>
            </a:extLst>
          </p:cNvPr>
          <p:cNvCxnSpPr>
            <a:cxnSpLocks/>
          </p:cNvCxnSpPr>
          <p:nvPr/>
        </p:nvCxnSpPr>
        <p:spPr>
          <a:xfrm flipV="1">
            <a:off x="8379459" y="5729118"/>
            <a:ext cx="764917" cy="1"/>
          </a:xfrm>
          <a:prstGeom prst="straightConnector1">
            <a:avLst/>
          </a:prstGeom>
          <a:ln w="603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648BAF39-5FB7-014B-BCE3-B1F6C1ECE7C2}"/>
              </a:ext>
            </a:extLst>
          </p:cNvPr>
          <p:cNvCxnSpPr>
            <a:cxnSpLocks/>
          </p:cNvCxnSpPr>
          <p:nvPr/>
        </p:nvCxnSpPr>
        <p:spPr>
          <a:xfrm flipH="1" flipV="1">
            <a:off x="8152928" y="4846271"/>
            <a:ext cx="9874" cy="455636"/>
          </a:xfrm>
          <a:prstGeom prst="straightConnector1">
            <a:avLst/>
          </a:prstGeom>
          <a:ln w="603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E6551E0B-AD01-7749-A401-62FD071F6EF4}"/>
              </a:ext>
            </a:extLst>
          </p:cNvPr>
          <p:cNvCxnSpPr>
            <a:cxnSpLocks/>
          </p:cNvCxnSpPr>
          <p:nvPr/>
        </p:nvCxnSpPr>
        <p:spPr>
          <a:xfrm flipV="1">
            <a:off x="8162802" y="3564414"/>
            <a:ext cx="0" cy="533261"/>
          </a:xfrm>
          <a:prstGeom prst="straightConnector1">
            <a:avLst/>
          </a:prstGeom>
          <a:ln w="603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4525FC5C-36AC-3F4C-BD16-098762190C87}"/>
              </a:ext>
            </a:extLst>
          </p:cNvPr>
          <p:cNvCxnSpPr>
            <a:cxnSpLocks/>
          </p:cNvCxnSpPr>
          <p:nvPr/>
        </p:nvCxnSpPr>
        <p:spPr>
          <a:xfrm flipV="1">
            <a:off x="8379459" y="4507108"/>
            <a:ext cx="764917" cy="1"/>
          </a:xfrm>
          <a:prstGeom prst="straightConnector1">
            <a:avLst/>
          </a:prstGeom>
          <a:ln w="603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D2C70FB9-8CAF-0449-9C31-13862D954F1C}"/>
              </a:ext>
            </a:extLst>
          </p:cNvPr>
          <p:cNvCxnSpPr>
            <a:cxnSpLocks/>
          </p:cNvCxnSpPr>
          <p:nvPr/>
        </p:nvCxnSpPr>
        <p:spPr>
          <a:xfrm flipV="1">
            <a:off x="6887977" y="4865353"/>
            <a:ext cx="0" cy="515172"/>
          </a:xfrm>
          <a:prstGeom prst="straightConnector1">
            <a:avLst/>
          </a:prstGeom>
          <a:ln w="603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B38AAE51-2839-0444-AF49-1B526AA8ED99}"/>
              </a:ext>
            </a:extLst>
          </p:cNvPr>
          <p:cNvCxnSpPr>
            <a:cxnSpLocks/>
          </p:cNvCxnSpPr>
          <p:nvPr/>
        </p:nvCxnSpPr>
        <p:spPr>
          <a:xfrm flipH="1" flipV="1">
            <a:off x="6887977" y="3642039"/>
            <a:ext cx="9874" cy="455636"/>
          </a:xfrm>
          <a:prstGeom prst="straightConnector1">
            <a:avLst/>
          </a:prstGeom>
          <a:ln w="603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52148423-174D-0B4F-A5B6-7A4DAEE32BE7}"/>
              </a:ext>
            </a:extLst>
          </p:cNvPr>
          <p:cNvCxnSpPr>
            <a:cxnSpLocks/>
          </p:cNvCxnSpPr>
          <p:nvPr/>
        </p:nvCxnSpPr>
        <p:spPr>
          <a:xfrm flipH="1" flipV="1">
            <a:off x="9412756" y="3634353"/>
            <a:ext cx="9874" cy="455636"/>
          </a:xfrm>
          <a:prstGeom prst="straightConnector1">
            <a:avLst/>
          </a:prstGeom>
          <a:ln w="603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ço Reservado para Conteúdo 2">
            <a:extLst>
              <a:ext uri="{FF2B5EF4-FFF2-40B4-BE49-F238E27FC236}">
                <a16:creationId xmlns:a16="http://schemas.microsoft.com/office/drawing/2014/main" id="{C649C3DC-B675-AC43-BF7E-67D87A2DD317}"/>
              </a:ext>
            </a:extLst>
          </p:cNvPr>
          <p:cNvSpPr txBox="1">
            <a:spLocks/>
          </p:cNvSpPr>
          <p:nvPr/>
        </p:nvSpPr>
        <p:spPr>
          <a:xfrm>
            <a:off x="622421" y="3238886"/>
            <a:ext cx="4977094" cy="2767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Na adição de blocos à fronteira registra-se, além do caminho para chegar ao bloco, também o custo total do caminho. O próximo bloco a ser examinado é o bloco da fronteira cujo custo total é menor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611273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0ACA0-0160-2D4A-BD4A-49F2D30DE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28127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t-BR" sz="6000" dirty="0"/>
              <a:t>O PROCESSO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CA554F0-CB0A-4040-AB49-087B33E3D07D}"/>
              </a:ext>
            </a:extLst>
          </p:cNvPr>
          <p:cNvSpPr txBox="1">
            <a:spLocks/>
          </p:cNvSpPr>
          <p:nvPr/>
        </p:nvSpPr>
        <p:spPr>
          <a:xfrm>
            <a:off x="825137" y="3318683"/>
            <a:ext cx="6546320" cy="1363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4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31625456-7480-054B-B9CD-E4FE0C2426D7}"/>
              </a:ext>
            </a:extLst>
          </p:cNvPr>
          <p:cNvSpPr txBox="1">
            <a:spLocks/>
          </p:cNvSpPr>
          <p:nvPr/>
        </p:nvSpPr>
        <p:spPr>
          <a:xfrm>
            <a:off x="825137" y="4305469"/>
            <a:ext cx="5183777" cy="1363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400" dirty="0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E7266B68-9E04-9549-9BC3-AB037E1BEFBA}"/>
              </a:ext>
            </a:extLst>
          </p:cNvPr>
          <p:cNvGraphicFramePr>
            <a:graphicFrameLocks noGrp="1"/>
          </p:cNvGraphicFramePr>
          <p:nvPr/>
        </p:nvGraphicFramePr>
        <p:xfrm>
          <a:off x="8085909" y="2801971"/>
          <a:ext cx="2531289" cy="187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3763">
                  <a:extLst>
                    <a:ext uri="{9D8B030D-6E8A-4147-A177-3AD203B41FA5}">
                      <a16:colId xmlns:a16="http://schemas.microsoft.com/office/drawing/2014/main" val="713776796"/>
                    </a:ext>
                  </a:extLst>
                </a:gridCol>
                <a:gridCol w="843763">
                  <a:extLst>
                    <a:ext uri="{9D8B030D-6E8A-4147-A177-3AD203B41FA5}">
                      <a16:colId xmlns:a16="http://schemas.microsoft.com/office/drawing/2014/main" val="3454570299"/>
                    </a:ext>
                  </a:extLst>
                </a:gridCol>
                <a:gridCol w="843763">
                  <a:extLst>
                    <a:ext uri="{9D8B030D-6E8A-4147-A177-3AD203B41FA5}">
                      <a16:colId xmlns:a16="http://schemas.microsoft.com/office/drawing/2014/main" val="2153821792"/>
                    </a:ext>
                  </a:extLst>
                </a:gridCol>
              </a:tblGrid>
              <a:tr h="626615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830534"/>
                  </a:ext>
                </a:extLst>
              </a:tr>
              <a:tr h="626615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485361"/>
                  </a:ext>
                </a:extLst>
              </a:tr>
              <a:tr h="626615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576372"/>
                  </a:ext>
                </a:extLst>
              </a:tr>
            </a:tbl>
          </a:graphicData>
        </a:graphic>
      </p:graphicFrame>
      <p:pic>
        <p:nvPicPr>
          <p:cNvPr id="11" name="Imagem 10">
            <a:extLst>
              <a:ext uri="{FF2B5EF4-FFF2-40B4-BE49-F238E27FC236}">
                <a16:creationId xmlns:a16="http://schemas.microsoft.com/office/drawing/2014/main" id="{5179EF4B-CFCD-A74E-8CEB-29AAC95A6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366" y="1955757"/>
            <a:ext cx="3378068" cy="3753409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DA97BFE4-1B7E-BA4F-9DBC-3D4726ACEFE4}"/>
              </a:ext>
            </a:extLst>
          </p:cNvPr>
          <p:cNvSpPr txBox="1">
            <a:spLocks/>
          </p:cNvSpPr>
          <p:nvPr/>
        </p:nvSpPr>
        <p:spPr>
          <a:xfrm>
            <a:off x="685799" y="1611803"/>
            <a:ext cx="6546320" cy="1363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4400" dirty="0"/>
              <a:t>Algoritmo de </a:t>
            </a:r>
            <a:r>
              <a:rPr lang="pt-BR" sz="4400" dirty="0" err="1"/>
              <a:t>Dijkistra</a:t>
            </a:r>
            <a:endParaRPr lang="pt-BR" sz="4400" dirty="0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118E982B-109C-A744-98CE-9652FEF4FF16}"/>
              </a:ext>
            </a:extLst>
          </p:cNvPr>
          <p:cNvSpPr txBox="1">
            <a:spLocks/>
          </p:cNvSpPr>
          <p:nvPr/>
        </p:nvSpPr>
        <p:spPr>
          <a:xfrm>
            <a:off x="644377" y="3495071"/>
            <a:ext cx="5797695" cy="2767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O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39421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084B9A-E438-C948-9433-53DBC910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734291"/>
          </a:xfrm>
        </p:spPr>
        <p:txBody>
          <a:bodyPr>
            <a:noAutofit/>
          </a:bodyPr>
          <a:lstStyle/>
          <a:p>
            <a:pPr algn="ctr"/>
            <a:r>
              <a:rPr lang="pt-BR" sz="6000" dirty="0"/>
              <a:t>O PROCESSO</a:t>
            </a:r>
          </a:p>
        </p:txBody>
      </p:sp>
      <p:sp>
        <p:nvSpPr>
          <p:cNvPr id="32" name="Espaço Reservado para Conteúdo 2">
            <a:extLst>
              <a:ext uri="{FF2B5EF4-FFF2-40B4-BE49-F238E27FC236}">
                <a16:creationId xmlns:a16="http://schemas.microsoft.com/office/drawing/2014/main" id="{B32C34B4-DFC1-A949-8EF5-5F715EE8EDA1}"/>
              </a:ext>
            </a:extLst>
          </p:cNvPr>
          <p:cNvSpPr txBox="1">
            <a:spLocks/>
          </p:cNvSpPr>
          <p:nvPr/>
        </p:nvSpPr>
        <p:spPr>
          <a:xfrm>
            <a:off x="685799" y="1611803"/>
            <a:ext cx="6546320" cy="1363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4400" dirty="0"/>
              <a:t>Algoritmo de A*</a:t>
            </a:r>
          </a:p>
        </p:txBody>
      </p:sp>
      <p:sp>
        <p:nvSpPr>
          <p:cNvPr id="49" name="Espaço Reservado para Conteúdo 2">
            <a:extLst>
              <a:ext uri="{FF2B5EF4-FFF2-40B4-BE49-F238E27FC236}">
                <a16:creationId xmlns:a16="http://schemas.microsoft.com/office/drawing/2014/main" id="{C649C3DC-B675-AC43-BF7E-67D87A2DD317}"/>
              </a:ext>
            </a:extLst>
          </p:cNvPr>
          <p:cNvSpPr txBox="1">
            <a:spLocks/>
          </p:cNvSpPr>
          <p:nvPr/>
        </p:nvSpPr>
        <p:spPr>
          <a:xfrm>
            <a:off x="622421" y="3238886"/>
            <a:ext cx="4977094" cy="2767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Este algoritmo combina </a:t>
            </a:r>
            <a:r>
              <a:rPr lang="pt-BR" sz="2400" dirty="0" err="1"/>
              <a:t>Heuristic</a:t>
            </a:r>
            <a:r>
              <a:rPr lang="pt-BR" sz="2400" dirty="0"/>
              <a:t> e </a:t>
            </a:r>
            <a:r>
              <a:rPr lang="pt-BR" sz="2400" dirty="0" err="1"/>
              <a:t>Dijikstra</a:t>
            </a:r>
            <a:r>
              <a:rPr lang="pt-BR" sz="2400" dirty="0"/>
              <a:t>, ou seja, considera o custo do caminho e também a distância em relação ao destino.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712140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084B9A-E438-C948-9433-53DBC910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734291"/>
          </a:xfrm>
        </p:spPr>
        <p:txBody>
          <a:bodyPr>
            <a:noAutofit/>
          </a:bodyPr>
          <a:lstStyle/>
          <a:p>
            <a:pPr algn="ctr"/>
            <a:r>
              <a:rPr lang="pt-BR" sz="6000" dirty="0"/>
              <a:t>O PROCESSO</a:t>
            </a:r>
          </a:p>
        </p:txBody>
      </p:sp>
      <p:sp>
        <p:nvSpPr>
          <p:cNvPr id="32" name="Espaço Reservado para Conteúdo 2">
            <a:extLst>
              <a:ext uri="{FF2B5EF4-FFF2-40B4-BE49-F238E27FC236}">
                <a16:creationId xmlns:a16="http://schemas.microsoft.com/office/drawing/2014/main" id="{B32C34B4-DFC1-A949-8EF5-5F715EE8EDA1}"/>
              </a:ext>
            </a:extLst>
          </p:cNvPr>
          <p:cNvSpPr txBox="1">
            <a:spLocks/>
          </p:cNvSpPr>
          <p:nvPr/>
        </p:nvSpPr>
        <p:spPr>
          <a:xfrm>
            <a:off x="685799" y="1611803"/>
            <a:ext cx="6546320" cy="1363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4400" dirty="0"/>
              <a:t>Algoritmo de A*</a:t>
            </a:r>
          </a:p>
        </p:txBody>
      </p:sp>
      <p:sp>
        <p:nvSpPr>
          <p:cNvPr id="49" name="Espaço Reservado para Conteúdo 2">
            <a:extLst>
              <a:ext uri="{FF2B5EF4-FFF2-40B4-BE49-F238E27FC236}">
                <a16:creationId xmlns:a16="http://schemas.microsoft.com/office/drawing/2014/main" id="{C649C3DC-B675-AC43-BF7E-67D87A2DD317}"/>
              </a:ext>
            </a:extLst>
          </p:cNvPr>
          <p:cNvSpPr txBox="1">
            <a:spLocks/>
          </p:cNvSpPr>
          <p:nvPr/>
        </p:nvSpPr>
        <p:spPr>
          <a:xfrm>
            <a:off x="622421" y="3238886"/>
            <a:ext cx="4693498" cy="2767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O próximo bloco a ser analisado é aquele cuja soma do custo total com distância Manhattan é a menor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51609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084B9A-E438-C948-9433-53DBC910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734291"/>
          </a:xfrm>
        </p:spPr>
        <p:txBody>
          <a:bodyPr>
            <a:noAutofit/>
          </a:bodyPr>
          <a:lstStyle/>
          <a:p>
            <a:pPr algn="ctr"/>
            <a:r>
              <a:rPr lang="pt-BR" sz="6000" dirty="0"/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215477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54411-A85E-664C-84AC-4CF69001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73322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t-BR" sz="6000" dirty="0"/>
              <a:t>ALGORITMOS DE BUSCA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20A239FC-3681-B941-BA4F-247D8603899D}"/>
              </a:ext>
            </a:extLst>
          </p:cNvPr>
          <p:cNvCxnSpPr/>
          <p:nvPr/>
        </p:nvCxnSpPr>
        <p:spPr>
          <a:xfrm>
            <a:off x="2353733" y="2286000"/>
            <a:ext cx="82804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EFCACD8-EA94-4844-8B42-462B352A025E}"/>
              </a:ext>
            </a:extLst>
          </p:cNvPr>
          <p:cNvCxnSpPr>
            <a:cxnSpLocks/>
          </p:cNvCxnSpPr>
          <p:nvPr/>
        </p:nvCxnSpPr>
        <p:spPr>
          <a:xfrm>
            <a:off x="2353733" y="3836126"/>
            <a:ext cx="277997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DBBF032E-9243-3547-A2E2-4232E67A4F59}"/>
              </a:ext>
            </a:extLst>
          </p:cNvPr>
          <p:cNvCxnSpPr>
            <a:cxnSpLocks/>
          </p:cNvCxnSpPr>
          <p:nvPr/>
        </p:nvCxnSpPr>
        <p:spPr>
          <a:xfrm>
            <a:off x="5133703" y="3113315"/>
            <a:ext cx="945363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CA6AD22-725E-1149-AB88-45C2200E0D08}"/>
              </a:ext>
            </a:extLst>
          </p:cNvPr>
          <p:cNvCxnSpPr>
            <a:cxnSpLocks/>
          </p:cNvCxnSpPr>
          <p:nvPr/>
        </p:nvCxnSpPr>
        <p:spPr>
          <a:xfrm>
            <a:off x="2353733" y="3113316"/>
            <a:ext cx="103196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5490C32-D325-6B46-AB31-3A2740F726DF}"/>
              </a:ext>
            </a:extLst>
          </p:cNvPr>
          <p:cNvCxnSpPr>
            <a:cxnSpLocks/>
          </p:cNvCxnSpPr>
          <p:nvPr/>
        </p:nvCxnSpPr>
        <p:spPr>
          <a:xfrm>
            <a:off x="7848841" y="3113315"/>
            <a:ext cx="1974428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13734E28-1815-5B44-872D-57E4302F0502}"/>
              </a:ext>
            </a:extLst>
          </p:cNvPr>
          <p:cNvCxnSpPr>
            <a:cxnSpLocks/>
          </p:cNvCxnSpPr>
          <p:nvPr/>
        </p:nvCxnSpPr>
        <p:spPr>
          <a:xfrm>
            <a:off x="9679577" y="3836126"/>
            <a:ext cx="954556" cy="13064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F1E04C8A-ACF5-D942-9AF9-DD56348965DA}"/>
              </a:ext>
            </a:extLst>
          </p:cNvPr>
          <p:cNvCxnSpPr>
            <a:cxnSpLocks/>
          </p:cNvCxnSpPr>
          <p:nvPr/>
        </p:nvCxnSpPr>
        <p:spPr>
          <a:xfrm>
            <a:off x="6048102" y="3849190"/>
            <a:ext cx="954556" cy="13064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702DDB83-82DD-224F-8F08-96EC8E2E15BE}"/>
              </a:ext>
            </a:extLst>
          </p:cNvPr>
          <p:cNvCxnSpPr>
            <a:cxnSpLocks/>
          </p:cNvCxnSpPr>
          <p:nvPr/>
        </p:nvCxnSpPr>
        <p:spPr>
          <a:xfrm flipV="1">
            <a:off x="7002658" y="4619899"/>
            <a:ext cx="1833397" cy="1306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BB13C47-1653-5E4B-B495-3E700BC1EDC8}"/>
              </a:ext>
            </a:extLst>
          </p:cNvPr>
          <p:cNvCxnSpPr>
            <a:cxnSpLocks/>
          </p:cNvCxnSpPr>
          <p:nvPr/>
        </p:nvCxnSpPr>
        <p:spPr>
          <a:xfrm>
            <a:off x="8836055" y="5355773"/>
            <a:ext cx="1798078" cy="1294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0FDAF202-FA85-A44C-99A1-71AB14AEEFEB}"/>
              </a:ext>
            </a:extLst>
          </p:cNvPr>
          <p:cNvCxnSpPr>
            <a:cxnSpLocks/>
          </p:cNvCxnSpPr>
          <p:nvPr/>
        </p:nvCxnSpPr>
        <p:spPr>
          <a:xfrm>
            <a:off x="6079066" y="5342831"/>
            <a:ext cx="1798078" cy="1294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B80585F8-3102-784B-ADC3-CF3A7B7B1A6D}"/>
              </a:ext>
            </a:extLst>
          </p:cNvPr>
          <p:cNvCxnSpPr>
            <a:cxnSpLocks/>
          </p:cNvCxnSpPr>
          <p:nvPr/>
        </p:nvCxnSpPr>
        <p:spPr>
          <a:xfrm>
            <a:off x="1461104" y="4632964"/>
            <a:ext cx="89262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5566A1C1-21C1-C84D-95BF-5D5937053985}"/>
              </a:ext>
            </a:extLst>
          </p:cNvPr>
          <p:cNvCxnSpPr>
            <a:cxnSpLocks/>
          </p:cNvCxnSpPr>
          <p:nvPr/>
        </p:nvCxnSpPr>
        <p:spPr>
          <a:xfrm>
            <a:off x="1479731" y="6078584"/>
            <a:ext cx="8255363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61CAA05B-A299-BB4D-92AD-5B808ABCC168}"/>
              </a:ext>
            </a:extLst>
          </p:cNvPr>
          <p:cNvCxnSpPr>
            <a:cxnSpLocks/>
          </p:cNvCxnSpPr>
          <p:nvPr/>
        </p:nvCxnSpPr>
        <p:spPr>
          <a:xfrm>
            <a:off x="1461104" y="2429692"/>
            <a:ext cx="0" cy="364889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63C317E3-9BB7-6B45-BBB2-D200CB020E53}"/>
              </a:ext>
            </a:extLst>
          </p:cNvPr>
          <p:cNvCxnSpPr>
            <a:cxnSpLocks/>
          </p:cNvCxnSpPr>
          <p:nvPr/>
        </p:nvCxnSpPr>
        <p:spPr>
          <a:xfrm>
            <a:off x="10627843" y="2275381"/>
            <a:ext cx="0" cy="364889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DF96A84-CAB5-D54E-84F1-A5C724845BCB}"/>
              </a:ext>
            </a:extLst>
          </p:cNvPr>
          <p:cNvCxnSpPr>
            <a:cxnSpLocks/>
          </p:cNvCxnSpPr>
          <p:nvPr/>
        </p:nvCxnSpPr>
        <p:spPr>
          <a:xfrm>
            <a:off x="2353733" y="3113315"/>
            <a:ext cx="0" cy="72281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1D946445-C984-094D-8DAB-121654D6BFCD}"/>
              </a:ext>
            </a:extLst>
          </p:cNvPr>
          <p:cNvCxnSpPr>
            <a:cxnSpLocks/>
          </p:cNvCxnSpPr>
          <p:nvPr/>
        </p:nvCxnSpPr>
        <p:spPr>
          <a:xfrm>
            <a:off x="3263778" y="3892732"/>
            <a:ext cx="0" cy="72281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45879543-938B-0849-8F8A-86BCC95B1D8B}"/>
              </a:ext>
            </a:extLst>
          </p:cNvPr>
          <p:cNvCxnSpPr>
            <a:cxnSpLocks/>
          </p:cNvCxnSpPr>
          <p:nvPr/>
        </p:nvCxnSpPr>
        <p:spPr>
          <a:xfrm>
            <a:off x="5131767" y="3855722"/>
            <a:ext cx="0" cy="72281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A26A05C-0B3D-9944-8710-31E9A2F55F31}"/>
              </a:ext>
            </a:extLst>
          </p:cNvPr>
          <p:cNvCxnSpPr>
            <a:cxnSpLocks/>
          </p:cNvCxnSpPr>
          <p:nvPr/>
        </p:nvCxnSpPr>
        <p:spPr>
          <a:xfrm>
            <a:off x="4230430" y="4578533"/>
            <a:ext cx="0" cy="72281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4B4745ED-CCB7-1E42-9DB9-AF3536311532}"/>
              </a:ext>
            </a:extLst>
          </p:cNvPr>
          <p:cNvCxnSpPr>
            <a:cxnSpLocks/>
          </p:cNvCxnSpPr>
          <p:nvPr/>
        </p:nvCxnSpPr>
        <p:spPr>
          <a:xfrm>
            <a:off x="6067938" y="4626491"/>
            <a:ext cx="0" cy="72281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62C955BF-228E-F449-AF7C-AE5B386C3BCF}"/>
              </a:ext>
            </a:extLst>
          </p:cNvPr>
          <p:cNvCxnSpPr>
            <a:cxnSpLocks/>
          </p:cNvCxnSpPr>
          <p:nvPr/>
        </p:nvCxnSpPr>
        <p:spPr>
          <a:xfrm>
            <a:off x="6057778" y="3113314"/>
            <a:ext cx="0" cy="72281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BBCF9D72-D405-B34E-B65F-2F4392F6D8D4}"/>
              </a:ext>
            </a:extLst>
          </p:cNvPr>
          <p:cNvCxnSpPr>
            <a:cxnSpLocks/>
          </p:cNvCxnSpPr>
          <p:nvPr/>
        </p:nvCxnSpPr>
        <p:spPr>
          <a:xfrm flipV="1">
            <a:off x="2353733" y="5301344"/>
            <a:ext cx="1862666" cy="41487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FE3F7F45-3FDF-2B40-A05A-A23B7BE4EBB7}"/>
              </a:ext>
            </a:extLst>
          </p:cNvPr>
          <p:cNvCxnSpPr>
            <a:cxnSpLocks/>
          </p:cNvCxnSpPr>
          <p:nvPr/>
        </p:nvCxnSpPr>
        <p:spPr>
          <a:xfrm>
            <a:off x="6978105" y="2286000"/>
            <a:ext cx="0" cy="72281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87BFC77C-C758-094E-850D-1834F4D99BCB}"/>
              </a:ext>
            </a:extLst>
          </p:cNvPr>
          <p:cNvCxnSpPr>
            <a:cxnSpLocks/>
          </p:cNvCxnSpPr>
          <p:nvPr/>
        </p:nvCxnSpPr>
        <p:spPr>
          <a:xfrm>
            <a:off x="4230430" y="2355668"/>
            <a:ext cx="0" cy="1480457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22F32491-0BCF-3541-BD35-776263494FEE}"/>
              </a:ext>
            </a:extLst>
          </p:cNvPr>
          <p:cNvCxnSpPr>
            <a:cxnSpLocks/>
          </p:cNvCxnSpPr>
          <p:nvPr/>
        </p:nvCxnSpPr>
        <p:spPr>
          <a:xfrm>
            <a:off x="8836055" y="3146034"/>
            <a:ext cx="0" cy="1480457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D0D2EEE1-0FA6-9A47-9584-08FF63402E4F}"/>
              </a:ext>
            </a:extLst>
          </p:cNvPr>
          <p:cNvCxnSpPr>
            <a:cxnSpLocks/>
          </p:cNvCxnSpPr>
          <p:nvPr/>
        </p:nvCxnSpPr>
        <p:spPr>
          <a:xfrm>
            <a:off x="7848841" y="3095896"/>
            <a:ext cx="0" cy="74022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F35FDB41-8BF7-7447-8E42-1B083C188678}"/>
              </a:ext>
            </a:extLst>
          </p:cNvPr>
          <p:cNvCxnSpPr>
            <a:cxnSpLocks/>
          </p:cNvCxnSpPr>
          <p:nvPr/>
        </p:nvCxnSpPr>
        <p:spPr>
          <a:xfrm>
            <a:off x="9679577" y="3836125"/>
            <a:ext cx="0" cy="74022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6D15FDE0-5178-2A47-A8B0-E1C70106FD7E}"/>
              </a:ext>
            </a:extLst>
          </p:cNvPr>
          <p:cNvCxnSpPr>
            <a:cxnSpLocks/>
          </p:cNvCxnSpPr>
          <p:nvPr/>
        </p:nvCxnSpPr>
        <p:spPr>
          <a:xfrm>
            <a:off x="7877144" y="4626491"/>
            <a:ext cx="0" cy="67485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29B8980D-561A-6045-AF46-ADE0218505B3}"/>
              </a:ext>
            </a:extLst>
          </p:cNvPr>
          <p:cNvCxnSpPr>
            <a:cxnSpLocks/>
          </p:cNvCxnSpPr>
          <p:nvPr/>
        </p:nvCxnSpPr>
        <p:spPr>
          <a:xfrm>
            <a:off x="7002658" y="3892732"/>
            <a:ext cx="0" cy="72498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82A6B939-5161-4142-8FF1-571084672A46}"/>
              </a:ext>
            </a:extLst>
          </p:cNvPr>
          <p:cNvCxnSpPr>
            <a:cxnSpLocks/>
          </p:cNvCxnSpPr>
          <p:nvPr/>
        </p:nvCxnSpPr>
        <p:spPr>
          <a:xfrm>
            <a:off x="7002658" y="5349302"/>
            <a:ext cx="0" cy="72498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A394FCD8-ADC8-BE4B-A66B-2F1E33DA160B}"/>
              </a:ext>
            </a:extLst>
          </p:cNvPr>
          <p:cNvCxnSpPr>
            <a:cxnSpLocks/>
          </p:cNvCxnSpPr>
          <p:nvPr/>
        </p:nvCxnSpPr>
        <p:spPr>
          <a:xfrm>
            <a:off x="5131767" y="5368715"/>
            <a:ext cx="0" cy="72498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88418A6D-ACA8-924F-8D80-CED6EAA04195}"/>
              </a:ext>
            </a:extLst>
          </p:cNvPr>
          <p:cNvCxnSpPr/>
          <p:nvPr/>
        </p:nvCxnSpPr>
        <p:spPr>
          <a:xfrm>
            <a:off x="1907418" y="2534194"/>
            <a:ext cx="0" cy="1719943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58B59571-6C00-4C4D-851A-C7F83CCA5BA8}"/>
              </a:ext>
            </a:extLst>
          </p:cNvPr>
          <p:cNvCxnSpPr>
            <a:cxnSpLocks/>
          </p:cNvCxnSpPr>
          <p:nvPr/>
        </p:nvCxnSpPr>
        <p:spPr>
          <a:xfrm>
            <a:off x="4711578" y="2738846"/>
            <a:ext cx="0" cy="735873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1A3D802D-CE80-E34B-8BE9-D754613DAC22}"/>
              </a:ext>
            </a:extLst>
          </p:cNvPr>
          <p:cNvCxnSpPr>
            <a:cxnSpLocks/>
          </p:cNvCxnSpPr>
          <p:nvPr/>
        </p:nvCxnSpPr>
        <p:spPr>
          <a:xfrm>
            <a:off x="6493933" y="2778097"/>
            <a:ext cx="0" cy="735873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C52B49AD-A9F0-6744-807B-22B2AA0CF820}"/>
              </a:ext>
            </a:extLst>
          </p:cNvPr>
          <p:cNvCxnSpPr>
            <a:cxnSpLocks/>
          </p:cNvCxnSpPr>
          <p:nvPr/>
        </p:nvCxnSpPr>
        <p:spPr>
          <a:xfrm>
            <a:off x="7482356" y="2778097"/>
            <a:ext cx="0" cy="735873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E4F22102-B3C7-1B4A-93EA-1939FBA65ABB}"/>
              </a:ext>
            </a:extLst>
          </p:cNvPr>
          <p:cNvCxnSpPr>
            <a:cxnSpLocks/>
          </p:cNvCxnSpPr>
          <p:nvPr/>
        </p:nvCxnSpPr>
        <p:spPr>
          <a:xfrm>
            <a:off x="10260391" y="2784628"/>
            <a:ext cx="0" cy="735873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B2D6B632-B52A-4C43-B222-D9A53F84814F}"/>
              </a:ext>
            </a:extLst>
          </p:cNvPr>
          <p:cNvCxnSpPr>
            <a:cxnSpLocks/>
          </p:cNvCxnSpPr>
          <p:nvPr/>
        </p:nvCxnSpPr>
        <p:spPr>
          <a:xfrm>
            <a:off x="9328574" y="3540097"/>
            <a:ext cx="0" cy="1447799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1E36E29E-D368-9348-BE36-12C414AED965}"/>
              </a:ext>
            </a:extLst>
          </p:cNvPr>
          <p:cNvCxnSpPr>
            <a:cxnSpLocks/>
          </p:cNvCxnSpPr>
          <p:nvPr/>
        </p:nvCxnSpPr>
        <p:spPr>
          <a:xfrm>
            <a:off x="5603724" y="3566223"/>
            <a:ext cx="0" cy="1606668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6E5E4A1E-FC0C-7B4F-BD38-C265E1C9DEDD}"/>
              </a:ext>
            </a:extLst>
          </p:cNvPr>
          <p:cNvCxnSpPr>
            <a:cxnSpLocks/>
          </p:cNvCxnSpPr>
          <p:nvPr/>
        </p:nvCxnSpPr>
        <p:spPr>
          <a:xfrm>
            <a:off x="2869716" y="4265027"/>
            <a:ext cx="0" cy="735873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2DC53595-C222-2447-92C8-CA2726840B23}"/>
              </a:ext>
            </a:extLst>
          </p:cNvPr>
          <p:cNvCxnSpPr>
            <a:cxnSpLocks/>
          </p:cNvCxnSpPr>
          <p:nvPr/>
        </p:nvCxnSpPr>
        <p:spPr>
          <a:xfrm>
            <a:off x="1907418" y="4994307"/>
            <a:ext cx="0" cy="735873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93F33166-44B8-624B-9C02-DD06D1B6F082}"/>
              </a:ext>
            </a:extLst>
          </p:cNvPr>
          <p:cNvCxnSpPr>
            <a:cxnSpLocks/>
          </p:cNvCxnSpPr>
          <p:nvPr/>
        </p:nvCxnSpPr>
        <p:spPr>
          <a:xfrm>
            <a:off x="4607076" y="5172891"/>
            <a:ext cx="0" cy="563882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DE1A5DAB-EDEA-2144-BDE8-68F174E3ABDD}"/>
              </a:ext>
            </a:extLst>
          </p:cNvPr>
          <p:cNvCxnSpPr>
            <a:cxnSpLocks/>
          </p:cNvCxnSpPr>
          <p:nvPr/>
        </p:nvCxnSpPr>
        <p:spPr>
          <a:xfrm>
            <a:off x="8377888" y="5060890"/>
            <a:ext cx="0" cy="563882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CA49E3B9-BE8D-0345-82A6-B90C000D7FBB}"/>
              </a:ext>
            </a:extLst>
          </p:cNvPr>
          <p:cNvCxnSpPr>
            <a:cxnSpLocks/>
          </p:cNvCxnSpPr>
          <p:nvPr/>
        </p:nvCxnSpPr>
        <p:spPr>
          <a:xfrm flipH="1">
            <a:off x="8377888" y="5736773"/>
            <a:ext cx="1778967" cy="0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CED0C07A-3C28-BE45-B1AD-3DC39B48E77E}"/>
              </a:ext>
            </a:extLst>
          </p:cNvPr>
          <p:cNvCxnSpPr>
            <a:cxnSpLocks/>
          </p:cNvCxnSpPr>
          <p:nvPr/>
        </p:nvCxnSpPr>
        <p:spPr>
          <a:xfrm flipH="1">
            <a:off x="8377888" y="5060890"/>
            <a:ext cx="950686" cy="10887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2EB1DAE9-2E12-B845-90CC-596A41D0AB28}"/>
              </a:ext>
            </a:extLst>
          </p:cNvPr>
          <p:cNvCxnSpPr>
            <a:cxnSpLocks/>
          </p:cNvCxnSpPr>
          <p:nvPr/>
        </p:nvCxnSpPr>
        <p:spPr>
          <a:xfrm flipH="1">
            <a:off x="9333170" y="3536828"/>
            <a:ext cx="855013" cy="3269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0A0DB0D8-7467-164B-A700-D47895FEB5F4}"/>
              </a:ext>
            </a:extLst>
          </p:cNvPr>
          <p:cNvCxnSpPr>
            <a:cxnSpLocks/>
          </p:cNvCxnSpPr>
          <p:nvPr/>
        </p:nvCxnSpPr>
        <p:spPr>
          <a:xfrm flipH="1">
            <a:off x="7489613" y="2781902"/>
            <a:ext cx="2639545" cy="0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C1EA5FB7-E1D1-8340-AB8C-5CF6778E67F2}"/>
              </a:ext>
            </a:extLst>
          </p:cNvPr>
          <p:cNvCxnSpPr>
            <a:cxnSpLocks/>
          </p:cNvCxnSpPr>
          <p:nvPr/>
        </p:nvCxnSpPr>
        <p:spPr>
          <a:xfrm flipH="1">
            <a:off x="6548117" y="3559048"/>
            <a:ext cx="855013" cy="3269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F778F5AD-70EA-2C4B-93AD-8019D7F94A7E}"/>
              </a:ext>
            </a:extLst>
          </p:cNvPr>
          <p:cNvCxnSpPr>
            <a:cxnSpLocks/>
          </p:cNvCxnSpPr>
          <p:nvPr/>
        </p:nvCxnSpPr>
        <p:spPr>
          <a:xfrm flipH="1">
            <a:off x="4739277" y="2732614"/>
            <a:ext cx="1741108" cy="17662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D4BB0D6C-3462-DE47-80CC-DD2205B87596}"/>
              </a:ext>
            </a:extLst>
          </p:cNvPr>
          <p:cNvCxnSpPr>
            <a:cxnSpLocks/>
          </p:cNvCxnSpPr>
          <p:nvPr/>
        </p:nvCxnSpPr>
        <p:spPr>
          <a:xfrm flipH="1">
            <a:off x="4650558" y="5175368"/>
            <a:ext cx="855013" cy="3269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D30F6076-516C-554E-9D3A-F66EA1CB70ED}"/>
              </a:ext>
            </a:extLst>
          </p:cNvPr>
          <p:cNvCxnSpPr>
            <a:cxnSpLocks/>
          </p:cNvCxnSpPr>
          <p:nvPr/>
        </p:nvCxnSpPr>
        <p:spPr>
          <a:xfrm flipH="1">
            <a:off x="1915824" y="5014041"/>
            <a:ext cx="855013" cy="3269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EC468251-3F9B-BC4C-96A0-010BB2F48DD8}"/>
              </a:ext>
            </a:extLst>
          </p:cNvPr>
          <p:cNvCxnSpPr>
            <a:cxnSpLocks/>
          </p:cNvCxnSpPr>
          <p:nvPr/>
        </p:nvCxnSpPr>
        <p:spPr>
          <a:xfrm flipH="1">
            <a:off x="1950719" y="4264576"/>
            <a:ext cx="855013" cy="3269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172DE617-0ECC-514F-9649-0400B07C22F9}"/>
              </a:ext>
            </a:extLst>
          </p:cNvPr>
          <p:cNvCxnSpPr>
            <a:cxnSpLocks/>
          </p:cNvCxnSpPr>
          <p:nvPr/>
        </p:nvCxnSpPr>
        <p:spPr>
          <a:xfrm flipH="1">
            <a:off x="4730023" y="3554035"/>
            <a:ext cx="855013" cy="3269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BD799404-9B4E-B84A-98B9-172665433AC7}"/>
              </a:ext>
            </a:extLst>
          </p:cNvPr>
          <p:cNvCxnSpPr>
            <a:cxnSpLocks/>
          </p:cNvCxnSpPr>
          <p:nvPr/>
        </p:nvCxnSpPr>
        <p:spPr>
          <a:xfrm flipH="1">
            <a:off x="1957191" y="5730180"/>
            <a:ext cx="2630774" cy="10287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Seta para Baixo 94">
            <a:extLst>
              <a:ext uri="{FF2B5EF4-FFF2-40B4-BE49-F238E27FC236}">
                <a16:creationId xmlns:a16="http://schemas.microsoft.com/office/drawing/2014/main" id="{428BBFFD-78E4-7B4A-A1F1-0DF56A10F006}"/>
              </a:ext>
            </a:extLst>
          </p:cNvPr>
          <p:cNvSpPr/>
          <p:nvPr/>
        </p:nvSpPr>
        <p:spPr>
          <a:xfrm>
            <a:off x="1718127" y="1816705"/>
            <a:ext cx="322946" cy="483326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Seta para Baixo 95">
            <a:extLst>
              <a:ext uri="{FF2B5EF4-FFF2-40B4-BE49-F238E27FC236}">
                <a16:creationId xmlns:a16="http://schemas.microsoft.com/office/drawing/2014/main" id="{EE8F7E2B-17E9-CF49-813C-B27B81983F4D}"/>
              </a:ext>
            </a:extLst>
          </p:cNvPr>
          <p:cNvSpPr/>
          <p:nvPr/>
        </p:nvSpPr>
        <p:spPr>
          <a:xfrm>
            <a:off x="9930002" y="5918444"/>
            <a:ext cx="322946" cy="483326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7589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36FE8-4368-4E44-96C5-D6644649A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305" y="2549164"/>
            <a:ext cx="10131427" cy="1468800"/>
          </a:xfrm>
        </p:spPr>
        <p:txBody>
          <a:bodyPr>
            <a:normAutofit/>
          </a:bodyPr>
          <a:lstStyle/>
          <a:p>
            <a:pPr algn="ctr"/>
            <a:r>
              <a:rPr lang="pt-BR" sz="60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1038345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CAC391-7D60-7A49-849B-B5EFEE0B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655" y="622315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t-BR" sz="6000" dirty="0"/>
              <a:t>O PROBLEMA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AA0ED28A-5F45-7040-85B5-364142A46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6973" y="1641109"/>
            <a:ext cx="3484874" cy="3649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500" dirty="0"/>
              <a:t>Qual o melhor caminho para chegar ao destino?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73E04C5-04FF-F34B-9D02-CC43134E74C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ED2C2"/>
              </a:clrFrom>
              <a:clrTo>
                <a:srgbClr val="8ED2C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1847" y="2539782"/>
            <a:ext cx="5384800" cy="38989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7C68C60-C597-3C42-BBCB-375F2241C73A}"/>
              </a:ext>
            </a:extLst>
          </p:cNvPr>
          <p:cNvSpPr/>
          <p:nvPr/>
        </p:nvSpPr>
        <p:spPr>
          <a:xfrm>
            <a:off x="6999960" y="5402033"/>
            <a:ext cx="162000" cy="16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CCD9B7-607C-EB4E-8C02-3800A0184539}"/>
              </a:ext>
            </a:extLst>
          </p:cNvPr>
          <p:cNvSpPr/>
          <p:nvPr/>
        </p:nvSpPr>
        <p:spPr>
          <a:xfrm>
            <a:off x="8695509" y="2558878"/>
            <a:ext cx="162000" cy="162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56600A6-0197-734E-88E0-F9C0B40591A8}"/>
              </a:ext>
            </a:extLst>
          </p:cNvPr>
          <p:cNvSpPr txBox="1"/>
          <p:nvPr/>
        </p:nvSpPr>
        <p:spPr>
          <a:xfrm>
            <a:off x="7080960" y="5659199"/>
            <a:ext cx="87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Origem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FB6D2E7-516C-C54C-8769-BE655F961BFF}"/>
              </a:ext>
            </a:extLst>
          </p:cNvPr>
          <p:cNvSpPr txBox="1"/>
          <p:nvPr/>
        </p:nvSpPr>
        <p:spPr>
          <a:xfrm>
            <a:off x="8995623" y="2720878"/>
            <a:ext cx="903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Destino</a:t>
            </a:r>
          </a:p>
        </p:txBody>
      </p:sp>
    </p:spTree>
    <p:extLst>
      <p:ext uri="{BB962C8B-B14F-4D97-AF65-F5344CB8AC3E}">
        <p14:creationId xmlns:p14="http://schemas.microsoft.com/office/powerpoint/2010/main" val="2200316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CAC391-7D60-7A49-849B-B5EFEE0B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655" y="622315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t-BR" sz="6000" dirty="0"/>
              <a:t>O PROBLEMA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AA0ED28A-5F45-7040-85B5-364142A46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6973" y="1641109"/>
            <a:ext cx="3484874" cy="3649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500" dirty="0"/>
              <a:t>Qual o melhor caminho para chegar ao destino?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73E04C5-04FF-F34B-9D02-CC43134E74C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ED2C2"/>
              </a:clrFrom>
              <a:clrTo>
                <a:srgbClr val="8ED2C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1847" y="2539782"/>
            <a:ext cx="5384800" cy="3898900"/>
          </a:xfrm>
          <a:prstGeom prst="rect">
            <a:avLst/>
          </a:prstGeom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7C68C60-C597-3C42-BBCB-375F2241C73A}"/>
              </a:ext>
            </a:extLst>
          </p:cNvPr>
          <p:cNvSpPr/>
          <p:nvPr/>
        </p:nvSpPr>
        <p:spPr>
          <a:xfrm>
            <a:off x="6999960" y="5402033"/>
            <a:ext cx="162000" cy="16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CCD9B7-607C-EB4E-8C02-3800A0184539}"/>
              </a:ext>
            </a:extLst>
          </p:cNvPr>
          <p:cNvSpPr/>
          <p:nvPr/>
        </p:nvSpPr>
        <p:spPr>
          <a:xfrm>
            <a:off x="8695509" y="2558878"/>
            <a:ext cx="162000" cy="162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56600A6-0197-734E-88E0-F9C0B40591A8}"/>
              </a:ext>
            </a:extLst>
          </p:cNvPr>
          <p:cNvSpPr txBox="1"/>
          <p:nvPr/>
        </p:nvSpPr>
        <p:spPr>
          <a:xfrm>
            <a:off x="6503670" y="5632025"/>
            <a:ext cx="87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Origem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FB6D2E7-516C-C54C-8769-BE655F961BFF}"/>
              </a:ext>
            </a:extLst>
          </p:cNvPr>
          <p:cNvSpPr txBox="1"/>
          <p:nvPr/>
        </p:nvSpPr>
        <p:spPr>
          <a:xfrm>
            <a:off x="8884569" y="2355116"/>
            <a:ext cx="903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Destino</a:t>
            </a:r>
          </a:p>
        </p:txBody>
      </p:sp>
      <p:sp>
        <p:nvSpPr>
          <p:cNvPr id="4" name="Forma Livre 3">
            <a:extLst>
              <a:ext uri="{FF2B5EF4-FFF2-40B4-BE49-F238E27FC236}">
                <a16:creationId xmlns:a16="http://schemas.microsoft.com/office/drawing/2014/main" id="{1F6013D8-CEA8-9843-B83A-7A60C467328B}"/>
              </a:ext>
            </a:extLst>
          </p:cNvPr>
          <p:cNvSpPr/>
          <p:nvPr/>
        </p:nvSpPr>
        <p:spPr>
          <a:xfrm>
            <a:off x="7210697" y="2690949"/>
            <a:ext cx="2688378" cy="3265714"/>
          </a:xfrm>
          <a:custGeom>
            <a:avLst/>
            <a:gdLst>
              <a:gd name="connsiteX0" fmla="*/ 0 w 2573383"/>
              <a:gd name="connsiteY0" fmla="*/ 2664822 h 3265714"/>
              <a:gd name="connsiteX1" fmla="*/ 104503 w 2573383"/>
              <a:gd name="connsiteY1" fmla="*/ 2521131 h 3265714"/>
              <a:gd name="connsiteX2" fmla="*/ 130629 w 2573383"/>
              <a:gd name="connsiteY2" fmla="*/ 2468880 h 3265714"/>
              <a:gd name="connsiteX3" fmla="*/ 169817 w 2573383"/>
              <a:gd name="connsiteY3" fmla="*/ 2429691 h 3265714"/>
              <a:gd name="connsiteX4" fmla="*/ 195943 w 2573383"/>
              <a:gd name="connsiteY4" fmla="*/ 2377440 h 3265714"/>
              <a:gd name="connsiteX5" fmla="*/ 248194 w 2573383"/>
              <a:gd name="connsiteY5" fmla="*/ 2312125 h 3265714"/>
              <a:gd name="connsiteX6" fmla="*/ 300446 w 2573383"/>
              <a:gd name="connsiteY6" fmla="*/ 2233748 h 3265714"/>
              <a:gd name="connsiteX7" fmla="*/ 339634 w 2573383"/>
              <a:gd name="connsiteY7" fmla="*/ 2181497 h 3265714"/>
              <a:gd name="connsiteX8" fmla="*/ 365760 w 2573383"/>
              <a:gd name="connsiteY8" fmla="*/ 2142308 h 3265714"/>
              <a:gd name="connsiteX9" fmla="*/ 404949 w 2573383"/>
              <a:gd name="connsiteY9" fmla="*/ 2103120 h 3265714"/>
              <a:gd name="connsiteX10" fmla="*/ 496389 w 2573383"/>
              <a:gd name="connsiteY10" fmla="*/ 1972491 h 3265714"/>
              <a:gd name="connsiteX11" fmla="*/ 535577 w 2573383"/>
              <a:gd name="connsiteY11" fmla="*/ 1933302 h 3265714"/>
              <a:gd name="connsiteX12" fmla="*/ 574766 w 2573383"/>
              <a:gd name="connsiteY12" fmla="*/ 1867988 h 3265714"/>
              <a:gd name="connsiteX13" fmla="*/ 613954 w 2573383"/>
              <a:gd name="connsiteY13" fmla="*/ 1815737 h 3265714"/>
              <a:gd name="connsiteX14" fmla="*/ 679269 w 2573383"/>
              <a:gd name="connsiteY14" fmla="*/ 1724297 h 3265714"/>
              <a:gd name="connsiteX15" fmla="*/ 757646 w 2573383"/>
              <a:gd name="connsiteY15" fmla="*/ 1645920 h 3265714"/>
              <a:gd name="connsiteX16" fmla="*/ 836023 w 2573383"/>
              <a:gd name="connsiteY16" fmla="*/ 1580605 h 3265714"/>
              <a:gd name="connsiteX17" fmla="*/ 849086 w 2573383"/>
              <a:gd name="connsiteY17" fmla="*/ 1541417 h 3265714"/>
              <a:gd name="connsiteX18" fmla="*/ 940526 w 2573383"/>
              <a:gd name="connsiteY18" fmla="*/ 1449977 h 3265714"/>
              <a:gd name="connsiteX19" fmla="*/ 966652 w 2573383"/>
              <a:gd name="connsiteY19" fmla="*/ 1410788 h 3265714"/>
              <a:gd name="connsiteX20" fmla="*/ 979714 w 2573383"/>
              <a:gd name="connsiteY20" fmla="*/ 1371600 h 3265714"/>
              <a:gd name="connsiteX21" fmla="*/ 1005840 w 2573383"/>
              <a:gd name="connsiteY21" fmla="*/ 1332411 h 3265714"/>
              <a:gd name="connsiteX22" fmla="*/ 1045029 w 2573383"/>
              <a:gd name="connsiteY22" fmla="*/ 1201782 h 3265714"/>
              <a:gd name="connsiteX23" fmla="*/ 1084217 w 2573383"/>
              <a:gd name="connsiteY23" fmla="*/ 1123405 h 3265714"/>
              <a:gd name="connsiteX24" fmla="*/ 1162594 w 2573383"/>
              <a:gd name="connsiteY24" fmla="*/ 992777 h 3265714"/>
              <a:gd name="connsiteX25" fmla="*/ 1188720 w 2573383"/>
              <a:gd name="connsiteY25" fmla="*/ 953588 h 3265714"/>
              <a:gd name="connsiteX26" fmla="*/ 1227909 w 2573383"/>
              <a:gd name="connsiteY26" fmla="*/ 966651 h 3265714"/>
              <a:gd name="connsiteX27" fmla="*/ 1319349 w 2573383"/>
              <a:gd name="connsiteY27" fmla="*/ 992777 h 3265714"/>
              <a:gd name="connsiteX28" fmla="*/ 1410789 w 2573383"/>
              <a:gd name="connsiteY28" fmla="*/ 1058091 h 3265714"/>
              <a:gd name="connsiteX29" fmla="*/ 1502229 w 2573383"/>
              <a:gd name="connsiteY29" fmla="*/ 1097280 h 3265714"/>
              <a:gd name="connsiteX30" fmla="*/ 1580606 w 2573383"/>
              <a:gd name="connsiteY30" fmla="*/ 1136468 h 3265714"/>
              <a:gd name="connsiteX31" fmla="*/ 1698172 w 2573383"/>
              <a:gd name="connsiteY31" fmla="*/ 1214845 h 3265714"/>
              <a:gd name="connsiteX32" fmla="*/ 1737360 w 2573383"/>
              <a:gd name="connsiteY32" fmla="*/ 1240971 h 3265714"/>
              <a:gd name="connsiteX33" fmla="*/ 1802674 w 2573383"/>
              <a:gd name="connsiteY33" fmla="*/ 1319348 h 3265714"/>
              <a:gd name="connsiteX34" fmla="*/ 1828800 w 2573383"/>
              <a:gd name="connsiteY34" fmla="*/ 1358537 h 3265714"/>
              <a:gd name="connsiteX35" fmla="*/ 1907177 w 2573383"/>
              <a:gd name="connsiteY35" fmla="*/ 1476102 h 3265714"/>
              <a:gd name="connsiteX36" fmla="*/ 1920240 w 2573383"/>
              <a:gd name="connsiteY36" fmla="*/ 1515291 h 3265714"/>
              <a:gd name="connsiteX37" fmla="*/ 1946366 w 2573383"/>
              <a:gd name="connsiteY37" fmla="*/ 1554480 h 3265714"/>
              <a:gd name="connsiteX38" fmla="*/ 1959429 w 2573383"/>
              <a:gd name="connsiteY38" fmla="*/ 1593668 h 3265714"/>
              <a:gd name="connsiteX39" fmla="*/ 1985554 w 2573383"/>
              <a:gd name="connsiteY39" fmla="*/ 1698171 h 3265714"/>
              <a:gd name="connsiteX40" fmla="*/ 1972492 w 2573383"/>
              <a:gd name="connsiteY40" fmla="*/ 1946365 h 3265714"/>
              <a:gd name="connsiteX41" fmla="*/ 1946366 w 2573383"/>
              <a:gd name="connsiteY41" fmla="*/ 2024742 h 3265714"/>
              <a:gd name="connsiteX42" fmla="*/ 1933303 w 2573383"/>
              <a:gd name="connsiteY42" fmla="*/ 2076994 h 3265714"/>
              <a:gd name="connsiteX43" fmla="*/ 1907177 w 2573383"/>
              <a:gd name="connsiteY43" fmla="*/ 2116182 h 3265714"/>
              <a:gd name="connsiteX44" fmla="*/ 1841863 w 2573383"/>
              <a:gd name="connsiteY44" fmla="*/ 2233748 h 3265714"/>
              <a:gd name="connsiteX45" fmla="*/ 1815737 w 2573383"/>
              <a:gd name="connsiteY45" fmla="*/ 2272937 h 3265714"/>
              <a:gd name="connsiteX46" fmla="*/ 1802674 w 2573383"/>
              <a:gd name="connsiteY46" fmla="*/ 2312125 h 3265714"/>
              <a:gd name="connsiteX47" fmla="*/ 1724297 w 2573383"/>
              <a:gd name="connsiteY47" fmla="*/ 2390502 h 3265714"/>
              <a:gd name="connsiteX48" fmla="*/ 1698172 w 2573383"/>
              <a:gd name="connsiteY48" fmla="*/ 2429691 h 3265714"/>
              <a:gd name="connsiteX49" fmla="*/ 1658983 w 2573383"/>
              <a:gd name="connsiteY49" fmla="*/ 2455817 h 3265714"/>
              <a:gd name="connsiteX50" fmla="*/ 1580606 w 2573383"/>
              <a:gd name="connsiteY50" fmla="*/ 2481942 h 3265714"/>
              <a:gd name="connsiteX51" fmla="*/ 1502229 w 2573383"/>
              <a:gd name="connsiteY51" fmla="*/ 2521131 h 3265714"/>
              <a:gd name="connsiteX52" fmla="*/ 1423852 w 2573383"/>
              <a:gd name="connsiteY52" fmla="*/ 2560320 h 3265714"/>
              <a:gd name="connsiteX53" fmla="*/ 1384663 w 2573383"/>
              <a:gd name="connsiteY53" fmla="*/ 2599508 h 3265714"/>
              <a:gd name="connsiteX54" fmla="*/ 1306286 w 2573383"/>
              <a:gd name="connsiteY54" fmla="*/ 2638697 h 3265714"/>
              <a:gd name="connsiteX55" fmla="*/ 1240972 w 2573383"/>
              <a:gd name="connsiteY55" fmla="*/ 2717074 h 3265714"/>
              <a:gd name="connsiteX56" fmla="*/ 1214846 w 2573383"/>
              <a:gd name="connsiteY56" fmla="*/ 2769325 h 3265714"/>
              <a:gd name="connsiteX57" fmla="*/ 1201783 w 2573383"/>
              <a:gd name="connsiteY57" fmla="*/ 3095897 h 3265714"/>
              <a:gd name="connsiteX58" fmla="*/ 1280160 w 2573383"/>
              <a:gd name="connsiteY58" fmla="*/ 3161211 h 3265714"/>
              <a:gd name="connsiteX59" fmla="*/ 1332412 w 2573383"/>
              <a:gd name="connsiteY59" fmla="*/ 3187337 h 3265714"/>
              <a:gd name="connsiteX60" fmla="*/ 1371600 w 2573383"/>
              <a:gd name="connsiteY60" fmla="*/ 3213462 h 3265714"/>
              <a:gd name="connsiteX61" fmla="*/ 1423852 w 2573383"/>
              <a:gd name="connsiteY61" fmla="*/ 3226525 h 3265714"/>
              <a:gd name="connsiteX62" fmla="*/ 1463040 w 2573383"/>
              <a:gd name="connsiteY62" fmla="*/ 3239588 h 3265714"/>
              <a:gd name="connsiteX63" fmla="*/ 1580606 w 2573383"/>
              <a:gd name="connsiteY63" fmla="*/ 3265714 h 3265714"/>
              <a:gd name="connsiteX64" fmla="*/ 1920240 w 2573383"/>
              <a:gd name="connsiteY64" fmla="*/ 3239588 h 3265714"/>
              <a:gd name="connsiteX65" fmla="*/ 1959429 w 2573383"/>
              <a:gd name="connsiteY65" fmla="*/ 3226525 h 3265714"/>
              <a:gd name="connsiteX66" fmla="*/ 1998617 w 2573383"/>
              <a:gd name="connsiteY66" fmla="*/ 3200400 h 3265714"/>
              <a:gd name="connsiteX67" fmla="*/ 2050869 w 2573383"/>
              <a:gd name="connsiteY67" fmla="*/ 3174274 h 3265714"/>
              <a:gd name="connsiteX68" fmla="*/ 2090057 w 2573383"/>
              <a:gd name="connsiteY68" fmla="*/ 3148148 h 3265714"/>
              <a:gd name="connsiteX69" fmla="*/ 2129246 w 2573383"/>
              <a:gd name="connsiteY69" fmla="*/ 3135085 h 3265714"/>
              <a:gd name="connsiteX70" fmla="*/ 2207623 w 2573383"/>
              <a:gd name="connsiteY70" fmla="*/ 3082834 h 3265714"/>
              <a:gd name="connsiteX71" fmla="*/ 2246812 w 2573383"/>
              <a:gd name="connsiteY71" fmla="*/ 3056708 h 3265714"/>
              <a:gd name="connsiteX72" fmla="*/ 2325189 w 2573383"/>
              <a:gd name="connsiteY72" fmla="*/ 2939142 h 3265714"/>
              <a:gd name="connsiteX73" fmla="*/ 2351314 w 2573383"/>
              <a:gd name="connsiteY73" fmla="*/ 2899954 h 3265714"/>
              <a:gd name="connsiteX74" fmla="*/ 2364377 w 2573383"/>
              <a:gd name="connsiteY74" fmla="*/ 2860765 h 3265714"/>
              <a:gd name="connsiteX75" fmla="*/ 2416629 w 2573383"/>
              <a:gd name="connsiteY75" fmla="*/ 2782388 h 3265714"/>
              <a:gd name="connsiteX76" fmla="*/ 2442754 w 2573383"/>
              <a:gd name="connsiteY76" fmla="*/ 2690948 h 3265714"/>
              <a:gd name="connsiteX77" fmla="*/ 2455817 w 2573383"/>
              <a:gd name="connsiteY77" fmla="*/ 2651760 h 3265714"/>
              <a:gd name="connsiteX78" fmla="*/ 2468880 w 2573383"/>
              <a:gd name="connsiteY78" fmla="*/ 2573382 h 3265714"/>
              <a:gd name="connsiteX79" fmla="*/ 2481943 w 2573383"/>
              <a:gd name="connsiteY79" fmla="*/ 2416628 h 3265714"/>
              <a:gd name="connsiteX80" fmla="*/ 2495006 w 2573383"/>
              <a:gd name="connsiteY80" fmla="*/ 2312125 h 3265714"/>
              <a:gd name="connsiteX81" fmla="*/ 2508069 w 2573383"/>
              <a:gd name="connsiteY81" fmla="*/ 1933302 h 3265714"/>
              <a:gd name="connsiteX82" fmla="*/ 2521132 w 2573383"/>
              <a:gd name="connsiteY82" fmla="*/ 1828800 h 3265714"/>
              <a:gd name="connsiteX83" fmla="*/ 2534194 w 2573383"/>
              <a:gd name="connsiteY83" fmla="*/ 1789611 h 3265714"/>
              <a:gd name="connsiteX84" fmla="*/ 2547257 w 2573383"/>
              <a:gd name="connsiteY84" fmla="*/ 1724297 h 3265714"/>
              <a:gd name="connsiteX85" fmla="*/ 2560320 w 2573383"/>
              <a:gd name="connsiteY85" fmla="*/ 1672045 h 3265714"/>
              <a:gd name="connsiteX86" fmla="*/ 2573383 w 2573383"/>
              <a:gd name="connsiteY86" fmla="*/ 1567542 h 3265714"/>
              <a:gd name="connsiteX87" fmla="*/ 2560320 w 2573383"/>
              <a:gd name="connsiteY87" fmla="*/ 1280160 h 3265714"/>
              <a:gd name="connsiteX88" fmla="*/ 2547257 w 2573383"/>
              <a:gd name="connsiteY88" fmla="*/ 1240971 h 3265714"/>
              <a:gd name="connsiteX89" fmla="*/ 2508069 w 2573383"/>
              <a:gd name="connsiteY89" fmla="*/ 1214845 h 3265714"/>
              <a:gd name="connsiteX90" fmla="*/ 2468880 w 2573383"/>
              <a:gd name="connsiteY90" fmla="*/ 1175657 h 3265714"/>
              <a:gd name="connsiteX91" fmla="*/ 2416629 w 2573383"/>
              <a:gd name="connsiteY91" fmla="*/ 1097280 h 3265714"/>
              <a:gd name="connsiteX92" fmla="*/ 2299063 w 2573383"/>
              <a:gd name="connsiteY92" fmla="*/ 979714 h 3265714"/>
              <a:gd name="connsiteX93" fmla="*/ 2259874 w 2573383"/>
              <a:gd name="connsiteY93" fmla="*/ 940525 h 3265714"/>
              <a:gd name="connsiteX94" fmla="*/ 2220686 w 2573383"/>
              <a:gd name="connsiteY94" fmla="*/ 888274 h 3265714"/>
              <a:gd name="connsiteX95" fmla="*/ 2194560 w 2573383"/>
              <a:gd name="connsiteY95" fmla="*/ 849085 h 3265714"/>
              <a:gd name="connsiteX96" fmla="*/ 2155372 w 2573383"/>
              <a:gd name="connsiteY96" fmla="*/ 809897 h 3265714"/>
              <a:gd name="connsiteX97" fmla="*/ 2090057 w 2573383"/>
              <a:gd name="connsiteY97" fmla="*/ 744582 h 3265714"/>
              <a:gd name="connsiteX98" fmla="*/ 2011680 w 2573383"/>
              <a:gd name="connsiteY98" fmla="*/ 679268 h 3265714"/>
              <a:gd name="connsiteX99" fmla="*/ 1985554 w 2573383"/>
              <a:gd name="connsiteY99" fmla="*/ 640080 h 3265714"/>
              <a:gd name="connsiteX100" fmla="*/ 1907177 w 2573383"/>
              <a:gd name="connsiteY100" fmla="*/ 574765 h 3265714"/>
              <a:gd name="connsiteX101" fmla="*/ 1881052 w 2573383"/>
              <a:gd name="connsiteY101" fmla="*/ 535577 h 3265714"/>
              <a:gd name="connsiteX102" fmla="*/ 1841863 w 2573383"/>
              <a:gd name="connsiteY102" fmla="*/ 496388 h 3265714"/>
              <a:gd name="connsiteX103" fmla="*/ 1828800 w 2573383"/>
              <a:gd name="connsiteY103" fmla="*/ 457200 h 3265714"/>
              <a:gd name="connsiteX104" fmla="*/ 1776549 w 2573383"/>
              <a:gd name="connsiteY104" fmla="*/ 378822 h 3265714"/>
              <a:gd name="connsiteX105" fmla="*/ 1750423 w 2573383"/>
              <a:gd name="connsiteY105" fmla="*/ 339634 h 3265714"/>
              <a:gd name="connsiteX106" fmla="*/ 1724297 w 2573383"/>
              <a:gd name="connsiteY106" fmla="*/ 261257 h 3265714"/>
              <a:gd name="connsiteX107" fmla="*/ 1698172 w 2573383"/>
              <a:gd name="connsiteY107" fmla="*/ 222068 h 3265714"/>
              <a:gd name="connsiteX108" fmla="*/ 1685109 w 2573383"/>
              <a:gd name="connsiteY108" fmla="*/ 182880 h 3265714"/>
              <a:gd name="connsiteX109" fmla="*/ 1672046 w 2573383"/>
              <a:gd name="connsiteY109" fmla="*/ 130628 h 3265714"/>
              <a:gd name="connsiteX110" fmla="*/ 1632857 w 2573383"/>
              <a:gd name="connsiteY110" fmla="*/ 78377 h 3265714"/>
              <a:gd name="connsiteX111" fmla="*/ 1593669 w 2573383"/>
              <a:gd name="connsiteY111" fmla="*/ 0 h 3265714"/>
              <a:gd name="connsiteX112" fmla="*/ 1593669 w 2573383"/>
              <a:gd name="connsiteY112" fmla="*/ 65314 h 326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573383" h="3265714">
                <a:moveTo>
                  <a:pt x="0" y="2664822"/>
                </a:moveTo>
                <a:cubicBezTo>
                  <a:pt x="34834" y="2616925"/>
                  <a:pt x="78017" y="2574103"/>
                  <a:pt x="104503" y="2521131"/>
                </a:cubicBezTo>
                <a:cubicBezTo>
                  <a:pt x="113212" y="2503714"/>
                  <a:pt x="119311" y="2484726"/>
                  <a:pt x="130629" y="2468880"/>
                </a:cubicBezTo>
                <a:cubicBezTo>
                  <a:pt x="141367" y="2453847"/>
                  <a:pt x="159079" y="2444724"/>
                  <a:pt x="169817" y="2429691"/>
                </a:cubicBezTo>
                <a:cubicBezTo>
                  <a:pt x="181135" y="2413845"/>
                  <a:pt x="185141" y="2393642"/>
                  <a:pt x="195943" y="2377440"/>
                </a:cubicBezTo>
                <a:cubicBezTo>
                  <a:pt x="211409" y="2354241"/>
                  <a:pt x="231795" y="2334673"/>
                  <a:pt x="248194" y="2312125"/>
                </a:cubicBezTo>
                <a:cubicBezTo>
                  <a:pt x="266662" y="2286731"/>
                  <a:pt x="281607" y="2258867"/>
                  <a:pt x="300446" y="2233748"/>
                </a:cubicBezTo>
                <a:cubicBezTo>
                  <a:pt x="313509" y="2216331"/>
                  <a:pt x="326980" y="2199213"/>
                  <a:pt x="339634" y="2181497"/>
                </a:cubicBezTo>
                <a:cubicBezTo>
                  <a:pt x="348759" y="2168722"/>
                  <a:pt x="355709" y="2154369"/>
                  <a:pt x="365760" y="2142308"/>
                </a:cubicBezTo>
                <a:cubicBezTo>
                  <a:pt x="377587" y="2128116"/>
                  <a:pt x="393607" y="2117702"/>
                  <a:pt x="404949" y="2103120"/>
                </a:cubicBezTo>
                <a:cubicBezTo>
                  <a:pt x="467932" y="2022142"/>
                  <a:pt x="439292" y="2039104"/>
                  <a:pt x="496389" y="1972491"/>
                </a:cubicBezTo>
                <a:cubicBezTo>
                  <a:pt x="508411" y="1958465"/>
                  <a:pt x="524493" y="1948081"/>
                  <a:pt x="535577" y="1933302"/>
                </a:cubicBezTo>
                <a:cubicBezTo>
                  <a:pt x="550811" y="1912990"/>
                  <a:pt x="560682" y="1889113"/>
                  <a:pt x="574766" y="1867988"/>
                </a:cubicBezTo>
                <a:cubicBezTo>
                  <a:pt x="586843" y="1849873"/>
                  <a:pt x="601300" y="1833453"/>
                  <a:pt x="613954" y="1815737"/>
                </a:cubicBezTo>
                <a:cubicBezTo>
                  <a:pt x="638419" y="1781486"/>
                  <a:pt x="649711" y="1757139"/>
                  <a:pt x="679269" y="1724297"/>
                </a:cubicBezTo>
                <a:cubicBezTo>
                  <a:pt x="703986" y="1696834"/>
                  <a:pt x="735478" y="1675478"/>
                  <a:pt x="757646" y="1645920"/>
                </a:cubicBezTo>
                <a:cubicBezTo>
                  <a:pt x="805096" y="1582652"/>
                  <a:pt x="776180" y="1600553"/>
                  <a:pt x="836023" y="1580605"/>
                </a:cubicBezTo>
                <a:cubicBezTo>
                  <a:pt x="840377" y="1567542"/>
                  <a:pt x="840484" y="1552169"/>
                  <a:pt x="849086" y="1541417"/>
                </a:cubicBezTo>
                <a:cubicBezTo>
                  <a:pt x="876014" y="1507758"/>
                  <a:pt x="916616" y="1485843"/>
                  <a:pt x="940526" y="1449977"/>
                </a:cubicBezTo>
                <a:lnTo>
                  <a:pt x="966652" y="1410788"/>
                </a:lnTo>
                <a:cubicBezTo>
                  <a:pt x="971006" y="1397725"/>
                  <a:pt x="973556" y="1383916"/>
                  <a:pt x="979714" y="1371600"/>
                </a:cubicBezTo>
                <a:cubicBezTo>
                  <a:pt x="986735" y="1357558"/>
                  <a:pt x="999655" y="1346841"/>
                  <a:pt x="1005840" y="1332411"/>
                </a:cubicBezTo>
                <a:cubicBezTo>
                  <a:pt x="1027747" y="1281294"/>
                  <a:pt x="1009905" y="1254469"/>
                  <a:pt x="1045029" y="1201782"/>
                </a:cubicBezTo>
                <a:cubicBezTo>
                  <a:pt x="1095237" y="1126470"/>
                  <a:pt x="1051766" y="1199123"/>
                  <a:pt x="1084217" y="1123405"/>
                </a:cubicBezTo>
                <a:cubicBezTo>
                  <a:pt x="1108317" y="1067173"/>
                  <a:pt x="1125451" y="1048491"/>
                  <a:pt x="1162594" y="992777"/>
                </a:cubicBezTo>
                <a:lnTo>
                  <a:pt x="1188720" y="953588"/>
                </a:lnTo>
                <a:cubicBezTo>
                  <a:pt x="1201783" y="957942"/>
                  <a:pt x="1214669" y="962868"/>
                  <a:pt x="1227909" y="966651"/>
                </a:cubicBezTo>
                <a:cubicBezTo>
                  <a:pt x="1247441" y="972232"/>
                  <a:pt x="1298469" y="982337"/>
                  <a:pt x="1319349" y="992777"/>
                </a:cubicBezTo>
                <a:cubicBezTo>
                  <a:pt x="1346984" y="1006595"/>
                  <a:pt x="1387121" y="1043298"/>
                  <a:pt x="1410789" y="1058091"/>
                </a:cubicBezTo>
                <a:cubicBezTo>
                  <a:pt x="1519510" y="1126042"/>
                  <a:pt x="1413344" y="1052838"/>
                  <a:pt x="1502229" y="1097280"/>
                </a:cubicBezTo>
                <a:cubicBezTo>
                  <a:pt x="1603520" y="1147925"/>
                  <a:pt x="1482102" y="1103633"/>
                  <a:pt x="1580606" y="1136468"/>
                </a:cubicBezTo>
                <a:lnTo>
                  <a:pt x="1698172" y="1214845"/>
                </a:lnTo>
                <a:lnTo>
                  <a:pt x="1737360" y="1240971"/>
                </a:lnTo>
                <a:cubicBezTo>
                  <a:pt x="1802227" y="1338271"/>
                  <a:pt x="1718857" y="1218768"/>
                  <a:pt x="1802674" y="1319348"/>
                </a:cubicBezTo>
                <a:cubicBezTo>
                  <a:pt x="1812725" y="1331409"/>
                  <a:pt x="1819675" y="1345762"/>
                  <a:pt x="1828800" y="1358537"/>
                </a:cubicBezTo>
                <a:cubicBezTo>
                  <a:pt x="1865267" y="1409590"/>
                  <a:pt x="1877728" y="1417203"/>
                  <a:pt x="1907177" y="1476102"/>
                </a:cubicBezTo>
                <a:cubicBezTo>
                  <a:pt x="1913335" y="1488418"/>
                  <a:pt x="1914082" y="1502975"/>
                  <a:pt x="1920240" y="1515291"/>
                </a:cubicBezTo>
                <a:cubicBezTo>
                  <a:pt x="1927261" y="1529333"/>
                  <a:pt x="1939345" y="1540438"/>
                  <a:pt x="1946366" y="1554480"/>
                </a:cubicBezTo>
                <a:cubicBezTo>
                  <a:pt x="1952524" y="1566796"/>
                  <a:pt x="1955806" y="1580384"/>
                  <a:pt x="1959429" y="1593668"/>
                </a:cubicBezTo>
                <a:cubicBezTo>
                  <a:pt x="1968876" y="1628309"/>
                  <a:pt x="1985554" y="1698171"/>
                  <a:pt x="1985554" y="1698171"/>
                </a:cubicBezTo>
                <a:cubicBezTo>
                  <a:pt x="1981200" y="1780902"/>
                  <a:pt x="1982363" y="1864109"/>
                  <a:pt x="1972492" y="1946365"/>
                </a:cubicBezTo>
                <a:cubicBezTo>
                  <a:pt x="1969211" y="1973708"/>
                  <a:pt x="1953045" y="1998025"/>
                  <a:pt x="1946366" y="2024742"/>
                </a:cubicBezTo>
                <a:cubicBezTo>
                  <a:pt x="1942012" y="2042159"/>
                  <a:pt x="1940375" y="2060492"/>
                  <a:pt x="1933303" y="2076994"/>
                </a:cubicBezTo>
                <a:cubicBezTo>
                  <a:pt x="1927119" y="2091424"/>
                  <a:pt x="1915886" y="2103119"/>
                  <a:pt x="1907177" y="2116182"/>
                </a:cubicBezTo>
                <a:cubicBezTo>
                  <a:pt x="1884185" y="2185159"/>
                  <a:pt x="1901752" y="2143914"/>
                  <a:pt x="1841863" y="2233748"/>
                </a:cubicBezTo>
                <a:cubicBezTo>
                  <a:pt x="1833154" y="2246811"/>
                  <a:pt x="1820702" y="2258043"/>
                  <a:pt x="1815737" y="2272937"/>
                </a:cubicBezTo>
                <a:cubicBezTo>
                  <a:pt x="1811383" y="2286000"/>
                  <a:pt x="1811128" y="2301256"/>
                  <a:pt x="1802674" y="2312125"/>
                </a:cubicBezTo>
                <a:cubicBezTo>
                  <a:pt x="1779990" y="2341289"/>
                  <a:pt x="1744791" y="2359760"/>
                  <a:pt x="1724297" y="2390502"/>
                </a:cubicBezTo>
                <a:cubicBezTo>
                  <a:pt x="1715589" y="2403565"/>
                  <a:pt x="1709273" y="2418590"/>
                  <a:pt x="1698172" y="2429691"/>
                </a:cubicBezTo>
                <a:cubicBezTo>
                  <a:pt x="1687071" y="2440793"/>
                  <a:pt x="1673330" y="2449441"/>
                  <a:pt x="1658983" y="2455817"/>
                </a:cubicBezTo>
                <a:cubicBezTo>
                  <a:pt x="1633818" y="2467001"/>
                  <a:pt x="1580606" y="2481942"/>
                  <a:pt x="1580606" y="2481942"/>
                </a:cubicBezTo>
                <a:cubicBezTo>
                  <a:pt x="1468294" y="2556817"/>
                  <a:pt x="1610395" y="2467048"/>
                  <a:pt x="1502229" y="2521131"/>
                </a:cubicBezTo>
                <a:cubicBezTo>
                  <a:pt x="1400939" y="2571777"/>
                  <a:pt x="1522351" y="2527486"/>
                  <a:pt x="1423852" y="2560320"/>
                </a:cubicBezTo>
                <a:cubicBezTo>
                  <a:pt x="1410789" y="2573383"/>
                  <a:pt x="1400034" y="2589261"/>
                  <a:pt x="1384663" y="2599508"/>
                </a:cubicBezTo>
                <a:cubicBezTo>
                  <a:pt x="1266837" y="2678057"/>
                  <a:pt x="1429608" y="2535929"/>
                  <a:pt x="1306286" y="2638697"/>
                </a:cubicBezTo>
                <a:cubicBezTo>
                  <a:pt x="1276808" y="2663262"/>
                  <a:pt x="1259657" y="2684375"/>
                  <a:pt x="1240972" y="2717074"/>
                </a:cubicBezTo>
                <a:cubicBezTo>
                  <a:pt x="1231311" y="2733981"/>
                  <a:pt x="1223555" y="2751908"/>
                  <a:pt x="1214846" y="2769325"/>
                </a:cubicBezTo>
                <a:cubicBezTo>
                  <a:pt x="1180531" y="2906584"/>
                  <a:pt x="1166383" y="2918898"/>
                  <a:pt x="1201783" y="3095897"/>
                </a:cubicBezTo>
                <a:cubicBezTo>
                  <a:pt x="1205269" y="3113325"/>
                  <a:pt x="1265377" y="3152764"/>
                  <a:pt x="1280160" y="3161211"/>
                </a:cubicBezTo>
                <a:cubicBezTo>
                  <a:pt x="1297067" y="3170872"/>
                  <a:pt x="1315505" y="3177676"/>
                  <a:pt x="1332412" y="3187337"/>
                </a:cubicBezTo>
                <a:cubicBezTo>
                  <a:pt x="1346043" y="3195126"/>
                  <a:pt x="1357170" y="3207278"/>
                  <a:pt x="1371600" y="3213462"/>
                </a:cubicBezTo>
                <a:cubicBezTo>
                  <a:pt x="1388102" y="3220534"/>
                  <a:pt x="1406589" y="3221593"/>
                  <a:pt x="1423852" y="3226525"/>
                </a:cubicBezTo>
                <a:cubicBezTo>
                  <a:pt x="1437091" y="3230308"/>
                  <a:pt x="1449801" y="3235805"/>
                  <a:pt x="1463040" y="3239588"/>
                </a:cubicBezTo>
                <a:cubicBezTo>
                  <a:pt x="1506082" y="3251886"/>
                  <a:pt x="1535714" y="3256735"/>
                  <a:pt x="1580606" y="3265714"/>
                </a:cubicBezTo>
                <a:cubicBezTo>
                  <a:pt x="1770580" y="3257079"/>
                  <a:pt x="1796554" y="3274927"/>
                  <a:pt x="1920240" y="3239588"/>
                </a:cubicBezTo>
                <a:cubicBezTo>
                  <a:pt x="1933480" y="3235805"/>
                  <a:pt x="1947113" y="3232683"/>
                  <a:pt x="1959429" y="3226525"/>
                </a:cubicBezTo>
                <a:cubicBezTo>
                  <a:pt x="1973471" y="3219504"/>
                  <a:pt x="1984986" y="3208189"/>
                  <a:pt x="1998617" y="3200400"/>
                </a:cubicBezTo>
                <a:cubicBezTo>
                  <a:pt x="2015524" y="3190739"/>
                  <a:pt x="2033962" y="3183935"/>
                  <a:pt x="2050869" y="3174274"/>
                </a:cubicBezTo>
                <a:cubicBezTo>
                  <a:pt x="2064500" y="3166485"/>
                  <a:pt x="2076015" y="3155169"/>
                  <a:pt x="2090057" y="3148148"/>
                </a:cubicBezTo>
                <a:cubicBezTo>
                  <a:pt x="2102373" y="3141990"/>
                  <a:pt x="2117209" y="3141772"/>
                  <a:pt x="2129246" y="3135085"/>
                </a:cubicBezTo>
                <a:cubicBezTo>
                  <a:pt x="2156694" y="3119836"/>
                  <a:pt x="2181497" y="3100251"/>
                  <a:pt x="2207623" y="3082834"/>
                </a:cubicBezTo>
                <a:lnTo>
                  <a:pt x="2246812" y="3056708"/>
                </a:lnTo>
                <a:lnTo>
                  <a:pt x="2325189" y="2939142"/>
                </a:lnTo>
                <a:cubicBezTo>
                  <a:pt x="2333897" y="2926079"/>
                  <a:pt x="2346349" y="2914848"/>
                  <a:pt x="2351314" y="2899954"/>
                </a:cubicBezTo>
                <a:cubicBezTo>
                  <a:pt x="2355668" y="2886891"/>
                  <a:pt x="2357690" y="2872802"/>
                  <a:pt x="2364377" y="2860765"/>
                </a:cubicBezTo>
                <a:cubicBezTo>
                  <a:pt x="2379626" y="2833317"/>
                  <a:pt x="2406699" y="2812176"/>
                  <a:pt x="2416629" y="2782388"/>
                </a:cubicBezTo>
                <a:cubicBezTo>
                  <a:pt x="2447949" y="2688429"/>
                  <a:pt x="2409950" y="2805765"/>
                  <a:pt x="2442754" y="2690948"/>
                </a:cubicBezTo>
                <a:cubicBezTo>
                  <a:pt x="2446537" y="2677708"/>
                  <a:pt x="2451463" y="2664823"/>
                  <a:pt x="2455817" y="2651760"/>
                </a:cubicBezTo>
                <a:cubicBezTo>
                  <a:pt x="2460171" y="2625634"/>
                  <a:pt x="2465955" y="2599706"/>
                  <a:pt x="2468880" y="2573382"/>
                </a:cubicBezTo>
                <a:cubicBezTo>
                  <a:pt x="2474670" y="2521270"/>
                  <a:pt x="2476726" y="2468800"/>
                  <a:pt x="2481943" y="2416628"/>
                </a:cubicBezTo>
                <a:cubicBezTo>
                  <a:pt x="2485436" y="2381697"/>
                  <a:pt x="2490652" y="2346959"/>
                  <a:pt x="2495006" y="2312125"/>
                </a:cubicBezTo>
                <a:cubicBezTo>
                  <a:pt x="2499360" y="2185851"/>
                  <a:pt x="2501249" y="2059467"/>
                  <a:pt x="2508069" y="1933302"/>
                </a:cubicBezTo>
                <a:cubicBezTo>
                  <a:pt x="2509964" y="1898248"/>
                  <a:pt x="2514852" y="1863339"/>
                  <a:pt x="2521132" y="1828800"/>
                </a:cubicBezTo>
                <a:cubicBezTo>
                  <a:pt x="2523595" y="1815253"/>
                  <a:pt x="2530854" y="1802969"/>
                  <a:pt x="2534194" y="1789611"/>
                </a:cubicBezTo>
                <a:cubicBezTo>
                  <a:pt x="2539579" y="1768071"/>
                  <a:pt x="2542441" y="1745971"/>
                  <a:pt x="2547257" y="1724297"/>
                </a:cubicBezTo>
                <a:cubicBezTo>
                  <a:pt x="2551152" y="1706771"/>
                  <a:pt x="2557368" y="1689754"/>
                  <a:pt x="2560320" y="1672045"/>
                </a:cubicBezTo>
                <a:cubicBezTo>
                  <a:pt x="2566091" y="1637417"/>
                  <a:pt x="2569029" y="1602376"/>
                  <a:pt x="2573383" y="1567542"/>
                </a:cubicBezTo>
                <a:cubicBezTo>
                  <a:pt x="2569029" y="1471748"/>
                  <a:pt x="2567967" y="1375748"/>
                  <a:pt x="2560320" y="1280160"/>
                </a:cubicBezTo>
                <a:cubicBezTo>
                  <a:pt x="2559222" y="1266434"/>
                  <a:pt x="2555859" y="1251723"/>
                  <a:pt x="2547257" y="1240971"/>
                </a:cubicBezTo>
                <a:cubicBezTo>
                  <a:pt x="2537450" y="1228712"/>
                  <a:pt x="2520130" y="1224896"/>
                  <a:pt x="2508069" y="1214845"/>
                </a:cubicBezTo>
                <a:cubicBezTo>
                  <a:pt x="2493877" y="1203018"/>
                  <a:pt x="2480222" y="1190239"/>
                  <a:pt x="2468880" y="1175657"/>
                </a:cubicBezTo>
                <a:cubicBezTo>
                  <a:pt x="2449603" y="1150872"/>
                  <a:pt x="2438831" y="1119483"/>
                  <a:pt x="2416629" y="1097280"/>
                </a:cubicBezTo>
                <a:lnTo>
                  <a:pt x="2299063" y="979714"/>
                </a:lnTo>
                <a:cubicBezTo>
                  <a:pt x="2286000" y="966651"/>
                  <a:pt x="2270958" y="955304"/>
                  <a:pt x="2259874" y="940525"/>
                </a:cubicBezTo>
                <a:cubicBezTo>
                  <a:pt x="2246811" y="923108"/>
                  <a:pt x="2233340" y="905990"/>
                  <a:pt x="2220686" y="888274"/>
                </a:cubicBezTo>
                <a:cubicBezTo>
                  <a:pt x="2211561" y="875499"/>
                  <a:pt x="2204611" y="861146"/>
                  <a:pt x="2194560" y="849085"/>
                </a:cubicBezTo>
                <a:cubicBezTo>
                  <a:pt x="2182734" y="834893"/>
                  <a:pt x="2167198" y="824089"/>
                  <a:pt x="2155372" y="809897"/>
                </a:cubicBezTo>
                <a:cubicBezTo>
                  <a:pt x="2100943" y="744582"/>
                  <a:pt x="2161903" y="792479"/>
                  <a:pt x="2090057" y="744582"/>
                </a:cubicBezTo>
                <a:cubicBezTo>
                  <a:pt x="2026409" y="649110"/>
                  <a:pt x="2111118" y="762132"/>
                  <a:pt x="2011680" y="679268"/>
                </a:cubicBezTo>
                <a:cubicBezTo>
                  <a:pt x="1999619" y="669218"/>
                  <a:pt x="1995605" y="652141"/>
                  <a:pt x="1985554" y="640080"/>
                </a:cubicBezTo>
                <a:cubicBezTo>
                  <a:pt x="1954121" y="602360"/>
                  <a:pt x="1945712" y="600455"/>
                  <a:pt x="1907177" y="574765"/>
                </a:cubicBezTo>
                <a:cubicBezTo>
                  <a:pt x="1898469" y="561702"/>
                  <a:pt x="1891102" y="547638"/>
                  <a:pt x="1881052" y="535577"/>
                </a:cubicBezTo>
                <a:cubicBezTo>
                  <a:pt x="1869225" y="521385"/>
                  <a:pt x="1852111" y="511759"/>
                  <a:pt x="1841863" y="496388"/>
                </a:cubicBezTo>
                <a:cubicBezTo>
                  <a:pt x="1834225" y="484931"/>
                  <a:pt x="1835487" y="469237"/>
                  <a:pt x="1828800" y="457200"/>
                </a:cubicBezTo>
                <a:cubicBezTo>
                  <a:pt x="1813551" y="429752"/>
                  <a:pt x="1793966" y="404948"/>
                  <a:pt x="1776549" y="378822"/>
                </a:cubicBezTo>
                <a:lnTo>
                  <a:pt x="1750423" y="339634"/>
                </a:lnTo>
                <a:cubicBezTo>
                  <a:pt x="1741714" y="313508"/>
                  <a:pt x="1739572" y="284171"/>
                  <a:pt x="1724297" y="261257"/>
                </a:cubicBezTo>
                <a:cubicBezTo>
                  <a:pt x="1715589" y="248194"/>
                  <a:pt x="1705193" y="236110"/>
                  <a:pt x="1698172" y="222068"/>
                </a:cubicBezTo>
                <a:cubicBezTo>
                  <a:pt x="1692014" y="209752"/>
                  <a:pt x="1688892" y="196119"/>
                  <a:pt x="1685109" y="182880"/>
                </a:cubicBezTo>
                <a:cubicBezTo>
                  <a:pt x="1680177" y="165617"/>
                  <a:pt x="1680075" y="146686"/>
                  <a:pt x="1672046" y="130628"/>
                </a:cubicBezTo>
                <a:cubicBezTo>
                  <a:pt x="1662309" y="111155"/>
                  <a:pt x="1645920" y="95794"/>
                  <a:pt x="1632857" y="78377"/>
                </a:cubicBezTo>
                <a:cubicBezTo>
                  <a:pt x="1629636" y="68714"/>
                  <a:pt x="1610550" y="0"/>
                  <a:pt x="1593669" y="0"/>
                </a:cubicBezTo>
                <a:cubicBezTo>
                  <a:pt x="1553314" y="0"/>
                  <a:pt x="1591569" y="61115"/>
                  <a:pt x="1593669" y="65314"/>
                </a:cubicBezTo>
              </a:path>
            </a:pathLst>
          </a:custGeom>
          <a:noFill/>
          <a:ln w="571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0840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CAC391-7D60-7A49-849B-B5EFEE0B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655" y="622315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t-BR" sz="6000" dirty="0"/>
              <a:t>O PROBLEMA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AA0ED28A-5F45-7040-85B5-364142A46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6973" y="1641109"/>
            <a:ext cx="3484874" cy="3649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500" dirty="0"/>
              <a:t>Qual o melhor caminho para chegar ao destino?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C68C60-C597-3C42-BBCB-375F2241C73A}"/>
              </a:ext>
            </a:extLst>
          </p:cNvPr>
          <p:cNvSpPr/>
          <p:nvPr/>
        </p:nvSpPr>
        <p:spPr>
          <a:xfrm>
            <a:off x="6999960" y="5402033"/>
            <a:ext cx="162000" cy="16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CCD9B7-607C-EB4E-8C02-3800A0184539}"/>
              </a:ext>
            </a:extLst>
          </p:cNvPr>
          <p:cNvSpPr/>
          <p:nvPr/>
        </p:nvSpPr>
        <p:spPr>
          <a:xfrm>
            <a:off x="8695509" y="2558878"/>
            <a:ext cx="162000" cy="162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56600A6-0197-734E-88E0-F9C0B40591A8}"/>
              </a:ext>
            </a:extLst>
          </p:cNvPr>
          <p:cNvSpPr txBox="1"/>
          <p:nvPr/>
        </p:nvSpPr>
        <p:spPr>
          <a:xfrm>
            <a:off x="6503670" y="5632025"/>
            <a:ext cx="87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Origem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FB6D2E7-516C-C54C-8769-BE655F961BFF}"/>
              </a:ext>
            </a:extLst>
          </p:cNvPr>
          <p:cNvSpPr txBox="1"/>
          <p:nvPr/>
        </p:nvSpPr>
        <p:spPr>
          <a:xfrm>
            <a:off x="8884569" y="2355116"/>
            <a:ext cx="903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Destino</a:t>
            </a:r>
          </a:p>
        </p:txBody>
      </p:sp>
      <p:sp>
        <p:nvSpPr>
          <p:cNvPr id="5" name="Forma Livre 4">
            <a:extLst>
              <a:ext uri="{FF2B5EF4-FFF2-40B4-BE49-F238E27FC236}">
                <a16:creationId xmlns:a16="http://schemas.microsoft.com/office/drawing/2014/main" id="{C7E3A022-FA37-4D44-8C32-65DBF70741D6}"/>
              </a:ext>
            </a:extLst>
          </p:cNvPr>
          <p:cNvSpPr/>
          <p:nvPr/>
        </p:nvSpPr>
        <p:spPr>
          <a:xfrm>
            <a:off x="7367452" y="2728874"/>
            <a:ext cx="2660048" cy="3606612"/>
          </a:xfrm>
          <a:custGeom>
            <a:avLst/>
            <a:gdLst>
              <a:gd name="connsiteX0" fmla="*/ 0 w 3265715"/>
              <a:gd name="connsiteY0" fmla="*/ 2862029 h 3606612"/>
              <a:gd name="connsiteX1" fmla="*/ 91440 w 3265715"/>
              <a:gd name="connsiteY1" fmla="*/ 2914280 h 3606612"/>
              <a:gd name="connsiteX2" fmla="*/ 143692 w 3265715"/>
              <a:gd name="connsiteY2" fmla="*/ 2940406 h 3606612"/>
              <a:gd name="connsiteX3" fmla="*/ 222069 w 3265715"/>
              <a:gd name="connsiteY3" fmla="*/ 2992657 h 3606612"/>
              <a:gd name="connsiteX4" fmla="*/ 300446 w 3265715"/>
              <a:gd name="connsiteY4" fmla="*/ 3044909 h 3606612"/>
              <a:gd name="connsiteX5" fmla="*/ 378823 w 3265715"/>
              <a:gd name="connsiteY5" fmla="*/ 3097160 h 3606612"/>
              <a:gd name="connsiteX6" fmla="*/ 470263 w 3265715"/>
              <a:gd name="connsiteY6" fmla="*/ 3149412 h 3606612"/>
              <a:gd name="connsiteX7" fmla="*/ 522515 w 3265715"/>
              <a:gd name="connsiteY7" fmla="*/ 3175537 h 3606612"/>
              <a:gd name="connsiteX8" fmla="*/ 574766 w 3265715"/>
              <a:gd name="connsiteY8" fmla="*/ 3214726 h 3606612"/>
              <a:gd name="connsiteX9" fmla="*/ 679269 w 3265715"/>
              <a:gd name="connsiteY9" fmla="*/ 3266977 h 3606612"/>
              <a:gd name="connsiteX10" fmla="*/ 731520 w 3265715"/>
              <a:gd name="connsiteY10" fmla="*/ 3293103 h 3606612"/>
              <a:gd name="connsiteX11" fmla="*/ 901338 w 3265715"/>
              <a:gd name="connsiteY11" fmla="*/ 3345355 h 3606612"/>
              <a:gd name="connsiteX12" fmla="*/ 940526 w 3265715"/>
              <a:gd name="connsiteY12" fmla="*/ 3371480 h 3606612"/>
              <a:gd name="connsiteX13" fmla="*/ 979715 w 3265715"/>
              <a:gd name="connsiteY13" fmla="*/ 3384543 h 3606612"/>
              <a:gd name="connsiteX14" fmla="*/ 1031966 w 3265715"/>
              <a:gd name="connsiteY14" fmla="*/ 3410669 h 3606612"/>
              <a:gd name="connsiteX15" fmla="*/ 1175658 w 3265715"/>
              <a:gd name="connsiteY15" fmla="*/ 3449857 h 3606612"/>
              <a:gd name="connsiteX16" fmla="*/ 1293223 w 3265715"/>
              <a:gd name="connsiteY16" fmla="*/ 3489046 h 3606612"/>
              <a:gd name="connsiteX17" fmla="*/ 1332412 w 3265715"/>
              <a:gd name="connsiteY17" fmla="*/ 3502109 h 3606612"/>
              <a:gd name="connsiteX18" fmla="*/ 1423852 w 3265715"/>
              <a:gd name="connsiteY18" fmla="*/ 3515172 h 3606612"/>
              <a:gd name="connsiteX19" fmla="*/ 1554480 w 3265715"/>
              <a:gd name="connsiteY19" fmla="*/ 3554360 h 3606612"/>
              <a:gd name="connsiteX20" fmla="*/ 1619795 w 3265715"/>
              <a:gd name="connsiteY20" fmla="*/ 3567423 h 3606612"/>
              <a:gd name="connsiteX21" fmla="*/ 1658983 w 3265715"/>
              <a:gd name="connsiteY21" fmla="*/ 3580486 h 3606612"/>
              <a:gd name="connsiteX22" fmla="*/ 1815738 w 3265715"/>
              <a:gd name="connsiteY22" fmla="*/ 3606612 h 3606612"/>
              <a:gd name="connsiteX23" fmla="*/ 2155372 w 3265715"/>
              <a:gd name="connsiteY23" fmla="*/ 3593549 h 3606612"/>
              <a:gd name="connsiteX24" fmla="*/ 2194560 w 3265715"/>
              <a:gd name="connsiteY24" fmla="*/ 3580486 h 3606612"/>
              <a:gd name="connsiteX25" fmla="*/ 2272938 w 3265715"/>
              <a:gd name="connsiteY25" fmla="*/ 3567423 h 3606612"/>
              <a:gd name="connsiteX26" fmla="*/ 2312126 w 3265715"/>
              <a:gd name="connsiteY26" fmla="*/ 3541297 h 3606612"/>
              <a:gd name="connsiteX27" fmla="*/ 2429692 w 3265715"/>
              <a:gd name="connsiteY27" fmla="*/ 3489046 h 3606612"/>
              <a:gd name="connsiteX28" fmla="*/ 2508069 w 3265715"/>
              <a:gd name="connsiteY28" fmla="*/ 3436795 h 3606612"/>
              <a:gd name="connsiteX29" fmla="*/ 2560320 w 3265715"/>
              <a:gd name="connsiteY29" fmla="*/ 3410669 h 3606612"/>
              <a:gd name="connsiteX30" fmla="*/ 2651760 w 3265715"/>
              <a:gd name="connsiteY30" fmla="*/ 3358417 h 3606612"/>
              <a:gd name="connsiteX31" fmla="*/ 2704012 w 3265715"/>
              <a:gd name="connsiteY31" fmla="*/ 3319229 h 3606612"/>
              <a:gd name="connsiteX32" fmla="*/ 2743200 w 3265715"/>
              <a:gd name="connsiteY32" fmla="*/ 3293103 h 3606612"/>
              <a:gd name="connsiteX33" fmla="*/ 2847703 w 3265715"/>
              <a:gd name="connsiteY33" fmla="*/ 3214726 h 3606612"/>
              <a:gd name="connsiteX34" fmla="*/ 2913018 w 3265715"/>
              <a:gd name="connsiteY34" fmla="*/ 3149412 h 3606612"/>
              <a:gd name="connsiteX35" fmla="*/ 3030583 w 3265715"/>
              <a:gd name="connsiteY35" fmla="*/ 2979595 h 3606612"/>
              <a:gd name="connsiteX36" fmla="*/ 3148149 w 3265715"/>
              <a:gd name="connsiteY36" fmla="*/ 2796715 h 3606612"/>
              <a:gd name="connsiteX37" fmla="*/ 3187338 w 3265715"/>
              <a:gd name="connsiteY37" fmla="*/ 2731400 h 3606612"/>
              <a:gd name="connsiteX38" fmla="*/ 3239589 w 3265715"/>
              <a:gd name="connsiteY38" fmla="*/ 2561583 h 3606612"/>
              <a:gd name="connsiteX39" fmla="*/ 3265715 w 3265715"/>
              <a:gd name="connsiteY39" fmla="*/ 2430955 h 3606612"/>
              <a:gd name="connsiteX40" fmla="*/ 3252652 w 3265715"/>
              <a:gd name="connsiteY40" fmla="*/ 2091320 h 3606612"/>
              <a:gd name="connsiteX41" fmla="*/ 3239589 w 3265715"/>
              <a:gd name="connsiteY41" fmla="*/ 2039069 h 3606612"/>
              <a:gd name="connsiteX42" fmla="*/ 3226526 w 3265715"/>
              <a:gd name="connsiteY42" fmla="*/ 1934566 h 3606612"/>
              <a:gd name="connsiteX43" fmla="*/ 3213463 w 3265715"/>
              <a:gd name="connsiteY43" fmla="*/ 1843126 h 3606612"/>
              <a:gd name="connsiteX44" fmla="*/ 3200400 w 3265715"/>
              <a:gd name="connsiteY44" fmla="*/ 1738623 h 3606612"/>
              <a:gd name="connsiteX45" fmla="*/ 3161212 w 3265715"/>
              <a:gd name="connsiteY45" fmla="*/ 1621057 h 3606612"/>
              <a:gd name="connsiteX46" fmla="*/ 3135086 w 3265715"/>
              <a:gd name="connsiteY46" fmla="*/ 1516555 h 3606612"/>
              <a:gd name="connsiteX47" fmla="*/ 3108960 w 3265715"/>
              <a:gd name="connsiteY47" fmla="*/ 1412052 h 3606612"/>
              <a:gd name="connsiteX48" fmla="*/ 3082835 w 3265715"/>
              <a:gd name="connsiteY48" fmla="*/ 1346737 h 3606612"/>
              <a:gd name="connsiteX49" fmla="*/ 3056709 w 3265715"/>
              <a:gd name="connsiteY49" fmla="*/ 1242235 h 3606612"/>
              <a:gd name="connsiteX50" fmla="*/ 3043646 w 3265715"/>
              <a:gd name="connsiteY50" fmla="*/ 1203046 h 3606612"/>
              <a:gd name="connsiteX51" fmla="*/ 3004458 w 3265715"/>
              <a:gd name="connsiteY51" fmla="*/ 1163857 h 3606612"/>
              <a:gd name="connsiteX52" fmla="*/ 2965269 w 3265715"/>
              <a:gd name="connsiteY52" fmla="*/ 1085480 h 3606612"/>
              <a:gd name="connsiteX53" fmla="*/ 2886892 w 3265715"/>
              <a:gd name="connsiteY53" fmla="*/ 1033229 h 3606612"/>
              <a:gd name="connsiteX54" fmla="*/ 2847703 w 3265715"/>
              <a:gd name="connsiteY54" fmla="*/ 994040 h 3606612"/>
              <a:gd name="connsiteX55" fmla="*/ 2769326 w 3265715"/>
              <a:gd name="connsiteY55" fmla="*/ 941789 h 3606612"/>
              <a:gd name="connsiteX56" fmla="*/ 2730138 w 3265715"/>
              <a:gd name="connsiteY56" fmla="*/ 915663 h 3606612"/>
              <a:gd name="connsiteX57" fmla="*/ 2690949 w 3265715"/>
              <a:gd name="connsiteY57" fmla="*/ 798097 h 3606612"/>
              <a:gd name="connsiteX58" fmla="*/ 2664823 w 3265715"/>
              <a:gd name="connsiteY58" fmla="*/ 758909 h 3606612"/>
              <a:gd name="connsiteX59" fmla="*/ 2651760 w 3265715"/>
              <a:gd name="connsiteY59" fmla="*/ 719720 h 3606612"/>
              <a:gd name="connsiteX60" fmla="*/ 2586446 w 3265715"/>
              <a:gd name="connsiteY60" fmla="*/ 628280 h 3606612"/>
              <a:gd name="connsiteX61" fmla="*/ 2534195 w 3265715"/>
              <a:gd name="connsiteY61" fmla="*/ 549903 h 3606612"/>
              <a:gd name="connsiteX62" fmla="*/ 2481943 w 3265715"/>
              <a:gd name="connsiteY62" fmla="*/ 484589 h 3606612"/>
              <a:gd name="connsiteX63" fmla="*/ 2455818 w 3265715"/>
              <a:gd name="connsiteY63" fmla="*/ 445400 h 3606612"/>
              <a:gd name="connsiteX64" fmla="*/ 2416629 w 3265715"/>
              <a:gd name="connsiteY64" fmla="*/ 419275 h 3606612"/>
              <a:gd name="connsiteX65" fmla="*/ 2377440 w 3265715"/>
              <a:gd name="connsiteY65" fmla="*/ 380086 h 3606612"/>
              <a:gd name="connsiteX66" fmla="*/ 2299063 w 3265715"/>
              <a:gd name="connsiteY66" fmla="*/ 327835 h 3606612"/>
              <a:gd name="connsiteX67" fmla="*/ 2194560 w 3265715"/>
              <a:gd name="connsiteY67" fmla="*/ 262520 h 3606612"/>
              <a:gd name="connsiteX68" fmla="*/ 2116183 w 3265715"/>
              <a:gd name="connsiteY68" fmla="*/ 223332 h 3606612"/>
              <a:gd name="connsiteX69" fmla="*/ 2037806 w 3265715"/>
              <a:gd name="connsiteY69" fmla="*/ 171080 h 3606612"/>
              <a:gd name="connsiteX70" fmla="*/ 1998618 w 3265715"/>
              <a:gd name="connsiteY70" fmla="*/ 158017 h 3606612"/>
              <a:gd name="connsiteX71" fmla="*/ 1959429 w 3265715"/>
              <a:gd name="connsiteY71" fmla="*/ 131892 h 3606612"/>
              <a:gd name="connsiteX72" fmla="*/ 1881052 w 3265715"/>
              <a:gd name="connsiteY72" fmla="*/ 105766 h 3606612"/>
              <a:gd name="connsiteX73" fmla="*/ 1802675 w 3265715"/>
              <a:gd name="connsiteY73" fmla="*/ 53515 h 3606612"/>
              <a:gd name="connsiteX74" fmla="*/ 1685109 w 3265715"/>
              <a:gd name="connsiteY74" fmla="*/ 14326 h 3606612"/>
              <a:gd name="connsiteX75" fmla="*/ 1658983 w 3265715"/>
              <a:gd name="connsiteY75" fmla="*/ 14326 h 360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265715" h="3606612">
                <a:moveTo>
                  <a:pt x="0" y="2862029"/>
                </a:moveTo>
                <a:cubicBezTo>
                  <a:pt x="30480" y="2879446"/>
                  <a:pt x="60621" y="2897470"/>
                  <a:pt x="91440" y="2914280"/>
                </a:cubicBezTo>
                <a:cubicBezTo>
                  <a:pt x="108535" y="2923605"/>
                  <a:pt x="126994" y="2930387"/>
                  <a:pt x="143692" y="2940406"/>
                </a:cubicBezTo>
                <a:cubicBezTo>
                  <a:pt x="170617" y="2956561"/>
                  <a:pt x="195943" y="2975240"/>
                  <a:pt x="222069" y="2992657"/>
                </a:cubicBezTo>
                <a:lnTo>
                  <a:pt x="300446" y="3044909"/>
                </a:lnTo>
                <a:cubicBezTo>
                  <a:pt x="300448" y="3044910"/>
                  <a:pt x="378820" y="3097159"/>
                  <a:pt x="378823" y="3097160"/>
                </a:cubicBezTo>
                <a:cubicBezTo>
                  <a:pt x="536750" y="3176124"/>
                  <a:pt x="340997" y="3075546"/>
                  <a:pt x="470263" y="3149412"/>
                </a:cubicBezTo>
                <a:cubicBezTo>
                  <a:pt x="487170" y="3159073"/>
                  <a:pt x="506002" y="3165216"/>
                  <a:pt x="522515" y="3175537"/>
                </a:cubicBezTo>
                <a:cubicBezTo>
                  <a:pt x="540977" y="3187076"/>
                  <a:pt x="555960" y="3203756"/>
                  <a:pt x="574766" y="3214726"/>
                </a:cubicBezTo>
                <a:cubicBezTo>
                  <a:pt x="608407" y="3234350"/>
                  <a:pt x="644435" y="3249560"/>
                  <a:pt x="679269" y="3266977"/>
                </a:cubicBezTo>
                <a:cubicBezTo>
                  <a:pt x="696686" y="3275686"/>
                  <a:pt x="712629" y="3288380"/>
                  <a:pt x="731520" y="3293103"/>
                </a:cubicBezTo>
                <a:cubicBezTo>
                  <a:pt x="798347" y="3309810"/>
                  <a:pt x="842145" y="3315759"/>
                  <a:pt x="901338" y="3345355"/>
                </a:cubicBezTo>
                <a:cubicBezTo>
                  <a:pt x="915380" y="3352376"/>
                  <a:pt x="926484" y="3364459"/>
                  <a:pt x="940526" y="3371480"/>
                </a:cubicBezTo>
                <a:cubicBezTo>
                  <a:pt x="952842" y="3377638"/>
                  <a:pt x="967059" y="3379119"/>
                  <a:pt x="979715" y="3384543"/>
                </a:cubicBezTo>
                <a:cubicBezTo>
                  <a:pt x="997613" y="3392214"/>
                  <a:pt x="1014068" y="3402998"/>
                  <a:pt x="1031966" y="3410669"/>
                </a:cubicBezTo>
                <a:cubicBezTo>
                  <a:pt x="1071517" y="3427619"/>
                  <a:pt x="1145680" y="3439864"/>
                  <a:pt x="1175658" y="3449857"/>
                </a:cubicBezTo>
                <a:lnTo>
                  <a:pt x="1293223" y="3489046"/>
                </a:lnTo>
                <a:cubicBezTo>
                  <a:pt x="1306286" y="3493400"/>
                  <a:pt x="1318781" y="3500162"/>
                  <a:pt x="1332412" y="3502109"/>
                </a:cubicBezTo>
                <a:lnTo>
                  <a:pt x="1423852" y="3515172"/>
                </a:lnTo>
                <a:cubicBezTo>
                  <a:pt x="1503209" y="3554850"/>
                  <a:pt x="1452248" y="3535772"/>
                  <a:pt x="1554480" y="3554360"/>
                </a:cubicBezTo>
                <a:cubicBezTo>
                  <a:pt x="1576325" y="3558332"/>
                  <a:pt x="1598255" y="3562038"/>
                  <a:pt x="1619795" y="3567423"/>
                </a:cubicBezTo>
                <a:cubicBezTo>
                  <a:pt x="1633153" y="3570763"/>
                  <a:pt x="1645436" y="3578023"/>
                  <a:pt x="1658983" y="3580486"/>
                </a:cubicBezTo>
                <a:cubicBezTo>
                  <a:pt x="1883238" y="3621260"/>
                  <a:pt x="1677296" y="3572002"/>
                  <a:pt x="1815738" y="3606612"/>
                </a:cubicBezTo>
                <a:cubicBezTo>
                  <a:pt x="1928949" y="3602258"/>
                  <a:pt x="2042345" y="3601344"/>
                  <a:pt x="2155372" y="3593549"/>
                </a:cubicBezTo>
                <a:cubicBezTo>
                  <a:pt x="2169109" y="3592602"/>
                  <a:pt x="2181119" y="3583473"/>
                  <a:pt x="2194560" y="3580486"/>
                </a:cubicBezTo>
                <a:cubicBezTo>
                  <a:pt x="2220416" y="3574740"/>
                  <a:pt x="2246812" y="3571777"/>
                  <a:pt x="2272938" y="3567423"/>
                </a:cubicBezTo>
                <a:cubicBezTo>
                  <a:pt x="2286001" y="3558714"/>
                  <a:pt x="2298084" y="3548318"/>
                  <a:pt x="2312126" y="3541297"/>
                </a:cubicBezTo>
                <a:cubicBezTo>
                  <a:pt x="2390752" y="3501984"/>
                  <a:pt x="2360427" y="3530605"/>
                  <a:pt x="2429692" y="3489046"/>
                </a:cubicBezTo>
                <a:cubicBezTo>
                  <a:pt x="2456617" y="3472891"/>
                  <a:pt x="2479985" y="3450837"/>
                  <a:pt x="2508069" y="3436795"/>
                </a:cubicBezTo>
                <a:cubicBezTo>
                  <a:pt x="2525486" y="3428086"/>
                  <a:pt x="2544474" y="3421987"/>
                  <a:pt x="2560320" y="3410669"/>
                </a:cubicBezTo>
                <a:cubicBezTo>
                  <a:pt x="2644131" y="3350803"/>
                  <a:pt x="2550559" y="3383718"/>
                  <a:pt x="2651760" y="3358417"/>
                </a:cubicBezTo>
                <a:cubicBezTo>
                  <a:pt x="2669177" y="3345354"/>
                  <a:pt x="2686296" y="3331883"/>
                  <a:pt x="2704012" y="3319229"/>
                </a:cubicBezTo>
                <a:cubicBezTo>
                  <a:pt x="2716787" y="3310104"/>
                  <a:pt x="2730503" y="3302337"/>
                  <a:pt x="2743200" y="3293103"/>
                </a:cubicBezTo>
                <a:cubicBezTo>
                  <a:pt x="2778415" y="3267492"/>
                  <a:pt x="2816913" y="3245515"/>
                  <a:pt x="2847703" y="3214726"/>
                </a:cubicBezTo>
                <a:cubicBezTo>
                  <a:pt x="2869475" y="3192955"/>
                  <a:pt x="2892563" y="3172424"/>
                  <a:pt x="2913018" y="3149412"/>
                </a:cubicBezTo>
                <a:cubicBezTo>
                  <a:pt x="2946456" y="3111795"/>
                  <a:pt x="3013701" y="3002104"/>
                  <a:pt x="3030583" y="2979595"/>
                </a:cubicBezTo>
                <a:cubicBezTo>
                  <a:pt x="3155634" y="2812860"/>
                  <a:pt x="3069934" y="2940109"/>
                  <a:pt x="3148149" y="2796715"/>
                </a:cubicBezTo>
                <a:cubicBezTo>
                  <a:pt x="3160307" y="2774425"/>
                  <a:pt x="3175983" y="2754109"/>
                  <a:pt x="3187338" y="2731400"/>
                </a:cubicBezTo>
                <a:cubicBezTo>
                  <a:pt x="3213296" y="2679484"/>
                  <a:pt x="3228452" y="2617266"/>
                  <a:pt x="3239589" y="2561583"/>
                </a:cubicBezTo>
                <a:lnTo>
                  <a:pt x="3265715" y="2430955"/>
                </a:lnTo>
                <a:cubicBezTo>
                  <a:pt x="3261361" y="2317743"/>
                  <a:pt x="3260188" y="2204364"/>
                  <a:pt x="3252652" y="2091320"/>
                </a:cubicBezTo>
                <a:cubicBezTo>
                  <a:pt x="3251458" y="2073407"/>
                  <a:pt x="3242541" y="2056778"/>
                  <a:pt x="3239589" y="2039069"/>
                </a:cubicBezTo>
                <a:cubicBezTo>
                  <a:pt x="3233818" y="2004441"/>
                  <a:pt x="3231166" y="1969363"/>
                  <a:pt x="3226526" y="1934566"/>
                </a:cubicBezTo>
                <a:cubicBezTo>
                  <a:pt x="3222457" y="1904047"/>
                  <a:pt x="3217532" y="1873645"/>
                  <a:pt x="3213463" y="1843126"/>
                </a:cubicBezTo>
                <a:cubicBezTo>
                  <a:pt x="3208823" y="1808329"/>
                  <a:pt x="3206171" y="1773251"/>
                  <a:pt x="3200400" y="1738623"/>
                </a:cubicBezTo>
                <a:cubicBezTo>
                  <a:pt x="3188439" y="1666852"/>
                  <a:pt x="3185140" y="1698823"/>
                  <a:pt x="3161212" y="1621057"/>
                </a:cubicBezTo>
                <a:cubicBezTo>
                  <a:pt x="3150652" y="1586739"/>
                  <a:pt x="3143795" y="1551389"/>
                  <a:pt x="3135086" y="1516555"/>
                </a:cubicBezTo>
                <a:cubicBezTo>
                  <a:pt x="3135086" y="1516553"/>
                  <a:pt x="3108961" y="1412054"/>
                  <a:pt x="3108960" y="1412052"/>
                </a:cubicBezTo>
                <a:cubicBezTo>
                  <a:pt x="3100252" y="1390280"/>
                  <a:pt x="3089731" y="1369149"/>
                  <a:pt x="3082835" y="1346737"/>
                </a:cubicBezTo>
                <a:cubicBezTo>
                  <a:pt x="3072276" y="1312419"/>
                  <a:pt x="3068064" y="1276299"/>
                  <a:pt x="3056709" y="1242235"/>
                </a:cubicBezTo>
                <a:cubicBezTo>
                  <a:pt x="3052355" y="1229172"/>
                  <a:pt x="3051284" y="1214503"/>
                  <a:pt x="3043646" y="1203046"/>
                </a:cubicBezTo>
                <a:cubicBezTo>
                  <a:pt x="3033399" y="1187675"/>
                  <a:pt x="3017521" y="1176920"/>
                  <a:pt x="3004458" y="1163857"/>
                </a:cubicBezTo>
                <a:cubicBezTo>
                  <a:pt x="2995140" y="1135904"/>
                  <a:pt x="2989102" y="1106334"/>
                  <a:pt x="2965269" y="1085480"/>
                </a:cubicBezTo>
                <a:cubicBezTo>
                  <a:pt x="2941639" y="1064804"/>
                  <a:pt x="2909095" y="1055432"/>
                  <a:pt x="2886892" y="1033229"/>
                </a:cubicBezTo>
                <a:cubicBezTo>
                  <a:pt x="2873829" y="1020166"/>
                  <a:pt x="2862285" y="1005382"/>
                  <a:pt x="2847703" y="994040"/>
                </a:cubicBezTo>
                <a:cubicBezTo>
                  <a:pt x="2822918" y="974763"/>
                  <a:pt x="2795452" y="959206"/>
                  <a:pt x="2769326" y="941789"/>
                </a:cubicBezTo>
                <a:lnTo>
                  <a:pt x="2730138" y="915663"/>
                </a:lnTo>
                <a:cubicBezTo>
                  <a:pt x="2753129" y="846687"/>
                  <a:pt x="2750838" y="887931"/>
                  <a:pt x="2690949" y="798097"/>
                </a:cubicBezTo>
                <a:lnTo>
                  <a:pt x="2664823" y="758909"/>
                </a:lnTo>
                <a:cubicBezTo>
                  <a:pt x="2660469" y="745846"/>
                  <a:pt x="2658592" y="731675"/>
                  <a:pt x="2651760" y="719720"/>
                </a:cubicBezTo>
                <a:cubicBezTo>
                  <a:pt x="2628089" y="678295"/>
                  <a:pt x="2606666" y="668719"/>
                  <a:pt x="2586446" y="628280"/>
                </a:cubicBezTo>
                <a:cubicBezTo>
                  <a:pt x="2548636" y="552661"/>
                  <a:pt x="2608483" y="624193"/>
                  <a:pt x="2534195" y="549903"/>
                </a:cubicBezTo>
                <a:cubicBezTo>
                  <a:pt x="2508763" y="473610"/>
                  <a:pt x="2541030" y="543677"/>
                  <a:pt x="2481943" y="484589"/>
                </a:cubicBezTo>
                <a:cubicBezTo>
                  <a:pt x="2470842" y="473488"/>
                  <a:pt x="2466919" y="456501"/>
                  <a:pt x="2455818" y="445400"/>
                </a:cubicBezTo>
                <a:cubicBezTo>
                  <a:pt x="2444717" y="434299"/>
                  <a:pt x="2428690" y="429326"/>
                  <a:pt x="2416629" y="419275"/>
                </a:cubicBezTo>
                <a:cubicBezTo>
                  <a:pt x="2402437" y="407448"/>
                  <a:pt x="2392022" y="391428"/>
                  <a:pt x="2377440" y="380086"/>
                </a:cubicBezTo>
                <a:cubicBezTo>
                  <a:pt x="2352655" y="360809"/>
                  <a:pt x="2324182" y="346675"/>
                  <a:pt x="2299063" y="327835"/>
                </a:cubicBezTo>
                <a:cubicBezTo>
                  <a:pt x="2199163" y="252909"/>
                  <a:pt x="2294970" y="319897"/>
                  <a:pt x="2194560" y="262520"/>
                </a:cubicBezTo>
                <a:cubicBezTo>
                  <a:pt x="2123657" y="222005"/>
                  <a:pt x="2188033" y="247282"/>
                  <a:pt x="2116183" y="223332"/>
                </a:cubicBezTo>
                <a:cubicBezTo>
                  <a:pt x="2090057" y="205915"/>
                  <a:pt x="2067594" y="181010"/>
                  <a:pt x="2037806" y="171080"/>
                </a:cubicBezTo>
                <a:cubicBezTo>
                  <a:pt x="2024743" y="166726"/>
                  <a:pt x="2010934" y="164175"/>
                  <a:pt x="1998618" y="158017"/>
                </a:cubicBezTo>
                <a:cubicBezTo>
                  <a:pt x="1984576" y="150996"/>
                  <a:pt x="1973775" y="138268"/>
                  <a:pt x="1959429" y="131892"/>
                </a:cubicBezTo>
                <a:cubicBezTo>
                  <a:pt x="1934264" y="120707"/>
                  <a:pt x="1903966" y="121042"/>
                  <a:pt x="1881052" y="105766"/>
                </a:cubicBezTo>
                <a:cubicBezTo>
                  <a:pt x="1854926" y="88349"/>
                  <a:pt x="1832463" y="63444"/>
                  <a:pt x="1802675" y="53515"/>
                </a:cubicBezTo>
                <a:lnTo>
                  <a:pt x="1685109" y="14326"/>
                </a:lnTo>
                <a:cubicBezTo>
                  <a:pt x="1640078" y="-684"/>
                  <a:pt x="1636183" y="-8474"/>
                  <a:pt x="1658983" y="14326"/>
                </a:cubicBezTo>
              </a:path>
            </a:pathLst>
          </a:custGeom>
          <a:noFill/>
          <a:ln w="571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65071B7-764D-E846-9DAD-D406BAB1CB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ED2C2"/>
              </a:clrFrom>
              <a:clrTo>
                <a:srgbClr val="8ED2C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1847" y="2582730"/>
            <a:ext cx="5384800" cy="38989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7748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0ACA0-0160-2D4A-BD4A-49F2D30DE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256903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t-BR" sz="6000" dirty="0"/>
              <a:t>O PROCESSO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E7A807-EA19-8746-88E5-6A48A70A8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703" y="1998466"/>
            <a:ext cx="5459622" cy="388408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34687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0ACA0-0160-2D4A-BD4A-49F2D30DE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28127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t-BR" sz="6000" dirty="0"/>
              <a:t>O PROCESSO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06B5CD-D121-CD40-B8E9-B856D5250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299026"/>
            <a:ext cx="6546320" cy="1363133"/>
          </a:xfrm>
        </p:spPr>
        <p:txBody>
          <a:bodyPr>
            <a:normAutofit/>
          </a:bodyPr>
          <a:lstStyle/>
          <a:p>
            <a:r>
              <a:rPr lang="pt-BR" sz="4400" dirty="0" err="1"/>
              <a:t>Breadth</a:t>
            </a:r>
            <a:r>
              <a:rPr lang="pt-BR" sz="4400" dirty="0"/>
              <a:t> </a:t>
            </a:r>
            <a:r>
              <a:rPr lang="pt-BR" sz="4400" dirty="0" err="1"/>
              <a:t>First</a:t>
            </a:r>
            <a:r>
              <a:rPr lang="pt-BR" sz="4400" dirty="0"/>
              <a:t> </a:t>
            </a:r>
            <a:r>
              <a:rPr lang="pt-BR" sz="4400" dirty="0" err="1"/>
              <a:t>Search</a:t>
            </a:r>
            <a:endParaRPr lang="pt-BR" sz="440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CA554F0-CB0A-4040-AB49-087B33E3D07D}"/>
              </a:ext>
            </a:extLst>
          </p:cNvPr>
          <p:cNvSpPr txBox="1">
            <a:spLocks/>
          </p:cNvSpPr>
          <p:nvPr/>
        </p:nvSpPr>
        <p:spPr>
          <a:xfrm>
            <a:off x="825137" y="3318683"/>
            <a:ext cx="6546320" cy="1363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4400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31DE4B8-1FBD-8F4C-A068-F7E8C732A0B1}"/>
              </a:ext>
            </a:extLst>
          </p:cNvPr>
          <p:cNvSpPr txBox="1">
            <a:spLocks/>
          </p:cNvSpPr>
          <p:nvPr/>
        </p:nvSpPr>
        <p:spPr>
          <a:xfrm>
            <a:off x="685799" y="2894113"/>
            <a:ext cx="4072554" cy="301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Análise usando um anel que se expande, chamado </a:t>
            </a:r>
            <a:r>
              <a:rPr lang="pt-BR" sz="2400" b="1" i="1" dirty="0"/>
              <a:t>fronteira</a:t>
            </a:r>
            <a:r>
              <a:rPr lang="pt-BR" sz="2400" dirty="0"/>
              <a:t>, por um estrutura de dados </a:t>
            </a:r>
            <a:r>
              <a:rPr lang="pt-BR" sz="2400" b="1" i="1" dirty="0" err="1"/>
              <a:t>queue</a:t>
            </a:r>
            <a:r>
              <a:rPr lang="pt-BR" sz="2400" dirty="0"/>
              <a:t> ou </a:t>
            </a:r>
            <a:r>
              <a:rPr lang="pt-BR" sz="2400" b="1" i="1" dirty="0"/>
              <a:t>fila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8AFD074-329F-AE48-9902-E0C172673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1"/>
          <a:stretch/>
        </p:blipFill>
        <p:spPr>
          <a:xfrm>
            <a:off x="4897693" y="2934894"/>
            <a:ext cx="6127442" cy="308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2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0ACA0-0160-2D4A-BD4A-49F2D30DE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28127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t-BR" sz="6000" dirty="0"/>
              <a:t>O PROCESSO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06B5CD-D121-CD40-B8E9-B856D5250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611803"/>
            <a:ext cx="6546320" cy="1363133"/>
          </a:xfrm>
        </p:spPr>
        <p:txBody>
          <a:bodyPr>
            <a:normAutofit/>
          </a:bodyPr>
          <a:lstStyle/>
          <a:p>
            <a:r>
              <a:rPr lang="pt-BR" sz="4400" dirty="0" err="1"/>
              <a:t>Breadth</a:t>
            </a:r>
            <a:r>
              <a:rPr lang="pt-BR" sz="4400" dirty="0"/>
              <a:t> </a:t>
            </a:r>
            <a:r>
              <a:rPr lang="pt-BR" sz="4400" dirty="0" err="1"/>
              <a:t>First</a:t>
            </a:r>
            <a:r>
              <a:rPr lang="pt-BR" sz="4400" dirty="0"/>
              <a:t> </a:t>
            </a:r>
            <a:r>
              <a:rPr lang="pt-BR" sz="4400" dirty="0" err="1"/>
              <a:t>Search</a:t>
            </a:r>
            <a:endParaRPr lang="pt-BR" sz="440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CA554F0-CB0A-4040-AB49-087B33E3D07D}"/>
              </a:ext>
            </a:extLst>
          </p:cNvPr>
          <p:cNvSpPr txBox="1">
            <a:spLocks/>
          </p:cNvSpPr>
          <p:nvPr/>
        </p:nvSpPr>
        <p:spPr>
          <a:xfrm>
            <a:off x="825137" y="3318683"/>
            <a:ext cx="6546320" cy="1363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4400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31DE4B8-1FBD-8F4C-A068-F7E8C732A0B1}"/>
              </a:ext>
            </a:extLst>
          </p:cNvPr>
          <p:cNvSpPr txBox="1">
            <a:spLocks/>
          </p:cNvSpPr>
          <p:nvPr/>
        </p:nvSpPr>
        <p:spPr>
          <a:xfrm>
            <a:off x="825137" y="3280212"/>
            <a:ext cx="5588726" cy="2767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600" dirty="0" err="1"/>
              <a:t>Queue</a:t>
            </a:r>
            <a:r>
              <a:rPr lang="pt-BR" sz="3600" dirty="0"/>
              <a:t> ou Fila</a:t>
            </a:r>
          </a:p>
          <a:p>
            <a:pPr marL="0" indent="0">
              <a:buNone/>
            </a:pPr>
            <a:r>
              <a:rPr lang="pt-BR" sz="2400" dirty="0"/>
              <a:t>Coleção de dados em que os dados são retirados sempre do início da fila e dados são adicionados sempre no final da fila</a:t>
            </a:r>
          </a:p>
          <a:p>
            <a:pPr marL="0" indent="0">
              <a:buNone/>
            </a:pPr>
            <a:endParaRPr lang="pt-BR" sz="2400" dirty="0"/>
          </a:p>
          <a:p>
            <a:endParaRPr lang="pt-BR" sz="1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31625456-7480-054B-B9CD-E4FE0C2426D7}"/>
              </a:ext>
            </a:extLst>
          </p:cNvPr>
          <p:cNvSpPr txBox="1">
            <a:spLocks/>
          </p:cNvSpPr>
          <p:nvPr/>
        </p:nvSpPr>
        <p:spPr>
          <a:xfrm>
            <a:off x="825137" y="4305469"/>
            <a:ext cx="5183777" cy="1363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BB3C1B-AAA6-2A41-B957-3A7B4D041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566" y="2231756"/>
            <a:ext cx="4719660" cy="319641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CC7DFAC-4125-6C47-B9B5-4AB000C94B18}"/>
              </a:ext>
            </a:extLst>
          </p:cNvPr>
          <p:cNvSpPr/>
          <p:nvPr/>
        </p:nvSpPr>
        <p:spPr>
          <a:xfrm>
            <a:off x="8374527" y="5514713"/>
            <a:ext cx="32258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/>
              <a:t>Imagem: </a:t>
            </a:r>
            <a:r>
              <a:rPr lang="pt-BR" sz="1400" dirty="0" err="1"/>
              <a:t>http</a:t>
            </a:r>
            <a:r>
              <a:rPr lang="pt-BR" sz="1400" dirty="0"/>
              <a:t>://</a:t>
            </a:r>
            <a:r>
              <a:rPr lang="pt-BR" sz="1400" dirty="0" err="1"/>
              <a:t>meltayberk.com</a:t>
            </a:r>
            <a:r>
              <a:rPr lang="pt-BR" sz="1400" dirty="0"/>
              <a:t>/?</a:t>
            </a:r>
            <a:r>
              <a:rPr lang="pt-BR" sz="1400" dirty="0" err="1"/>
              <a:t>page</a:t>
            </a:r>
            <a:r>
              <a:rPr lang="pt-BR" sz="1400" dirty="0"/>
              <a:t>=2</a:t>
            </a:r>
          </a:p>
        </p:txBody>
      </p:sp>
    </p:spTree>
    <p:extLst>
      <p:ext uri="{BB962C8B-B14F-4D97-AF65-F5344CB8AC3E}">
        <p14:creationId xmlns:p14="http://schemas.microsoft.com/office/powerpoint/2010/main" val="1769493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0ACA0-0160-2D4A-BD4A-49F2D30DE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28127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t-BR" sz="6000" dirty="0"/>
              <a:t>O PROCESSO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06B5CD-D121-CD40-B8E9-B856D5250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611803"/>
            <a:ext cx="6546320" cy="1363133"/>
          </a:xfrm>
        </p:spPr>
        <p:txBody>
          <a:bodyPr>
            <a:normAutofit/>
          </a:bodyPr>
          <a:lstStyle/>
          <a:p>
            <a:r>
              <a:rPr lang="pt-BR" sz="4400" dirty="0" err="1"/>
              <a:t>Breadth</a:t>
            </a:r>
            <a:r>
              <a:rPr lang="pt-BR" sz="4400" dirty="0"/>
              <a:t> </a:t>
            </a:r>
            <a:r>
              <a:rPr lang="pt-BR" sz="4400" dirty="0" err="1"/>
              <a:t>First</a:t>
            </a:r>
            <a:r>
              <a:rPr lang="pt-BR" sz="4400" dirty="0"/>
              <a:t> </a:t>
            </a:r>
            <a:r>
              <a:rPr lang="pt-BR" sz="4400" dirty="0" err="1"/>
              <a:t>Search</a:t>
            </a:r>
            <a:endParaRPr lang="pt-BR" sz="440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CA554F0-CB0A-4040-AB49-087B33E3D07D}"/>
              </a:ext>
            </a:extLst>
          </p:cNvPr>
          <p:cNvSpPr txBox="1">
            <a:spLocks/>
          </p:cNvSpPr>
          <p:nvPr/>
        </p:nvSpPr>
        <p:spPr>
          <a:xfrm>
            <a:off x="825137" y="3318683"/>
            <a:ext cx="6546320" cy="1363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4400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31DE4B8-1FBD-8F4C-A068-F7E8C732A0B1}"/>
              </a:ext>
            </a:extLst>
          </p:cNvPr>
          <p:cNvSpPr txBox="1">
            <a:spLocks/>
          </p:cNvSpPr>
          <p:nvPr/>
        </p:nvSpPr>
        <p:spPr>
          <a:xfrm>
            <a:off x="825137" y="2845025"/>
            <a:ext cx="7260772" cy="330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Começa no bloco início</a:t>
            </a:r>
          </a:p>
          <a:p>
            <a:r>
              <a:rPr lang="pt-BR" sz="2000" dirty="0"/>
              <a:t>Adiciona os blocos adjacentes à fronteira</a:t>
            </a:r>
          </a:p>
          <a:p>
            <a:r>
              <a:rPr lang="pt-BR" sz="2000" dirty="0"/>
              <a:t>Registra nestes blocos qual o bloco anterior (o bloco início)</a:t>
            </a:r>
          </a:p>
          <a:p>
            <a:r>
              <a:rPr lang="pt-BR" sz="2000" dirty="0"/>
              <a:t>Finaliza a análise do bloco início</a:t>
            </a:r>
          </a:p>
          <a:p>
            <a:r>
              <a:rPr lang="pt-BR" sz="2000" dirty="0"/>
              <a:t>Passa a examinar o próximo bloco da fronteira</a:t>
            </a:r>
          </a:p>
          <a:p>
            <a:r>
              <a:rPr lang="pt-BR" sz="2000" dirty="0"/>
              <a:t>Repete o processo até que o objetivo entre para a fronteira</a:t>
            </a:r>
          </a:p>
          <a:p>
            <a:endParaRPr lang="pt-BR" sz="20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31625456-7480-054B-B9CD-E4FE0C2426D7}"/>
              </a:ext>
            </a:extLst>
          </p:cNvPr>
          <p:cNvSpPr txBox="1">
            <a:spLocks/>
          </p:cNvSpPr>
          <p:nvPr/>
        </p:nvSpPr>
        <p:spPr>
          <a:xfrm>
            <a:off x="825137" y="4305469"/>
            <a:ext cx="5183777" cy="1363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400" dirty="0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E7266B68-9E04-9549-9BC3-AB037E1BE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478030"/>
              </p:ext>
            </p:extLst>
          </p:nvPr>
        </p:nvGraphicFramePr>
        <p:xfrm>
          <a:off x="8085909" y="2801971"/>
          <a:ext cx="2531289" cy="187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3763">
                  <a:extLst>
                    <a:ext uri="{9D8B030D-6E8A-4147-A177-3AD203B41FA5}">
                      <a16:colId xmlns:a16="http://schemas.microsoft.com/office/drawing/2014/main" val="713776796"/>
                    </a:ext>
                  </a:extLst>
                </a:gridCol>
                <a:gridCol w="843763">
                  <a:extLst>
                    <a:ext uri="{9D8B030D-6E8A-4147-A177-3AD203B41FA5}">
                      <a16:colId xmlns:a16="http://schemas.microsoft.com/office/drawing/2014/main" val="3454570299"/>
                    </a:ext>
                  </a:extLst>
                </a:gridCol>
                <a:gridCol w="843763">
                  <a:extLst>
                    <a:ext uri="{9D8B030D-6E8A-4147-A177-3AD203B41FA5}">
                      <a16:colId xmlns:a16="http://schemas.microsoft.com/office/drawing/2014/main" val="2153821792"/>
                    </a:ext>
                  </a:extLst>
                </a:gridCol>
              </a:tblGrid>
              <a:tr h="626615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830534"/>
                  </a:ext>
                </a:extLst>
              </a:tr>
              <a:tr h="626615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485361"/>
                  </a:ext>
                </a:extLst>
              </a:tr>
              <a:tr h="626615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576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8521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194</TotalTime>
  <Words>454</Words>
  <Application>Microsoft Office PowerPoint</Application>
  <PresentationFormat>Widescreen</PresentationFormat>
  <Paragraphs>114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Celestial</vt:lpstr>
      <vt:lpstr>ROBÓTICA COMPUTACIONAL</vt:lpstr>
      <vt:lpstr>ALGORITMOS DE BUSCA</vt:lpstr>
      <vt:lpstr>O PROBLEMA</vt:lpstr>
      <vt:lpstr>O PROBLEMA</vt:lpstr>
      <vt:lpstr>O PROBLEMA</vt:lpstr>
      <vt:lpstr>O PROCESSO</vt:lpstr>
      <vt:lpstr>O PROCESSO</vt:lpstr>
      <vt:lpstr>O PROCESSO</vt:lpstr>
      <vt:lpstr>O PROCESSO</vt:lpstr>
      <vt:lpstr>O PROCESSO</vt:lpstr>
      <vt:lpstr>O PROCESSO</vt:lpstr>
      <vt:lpstr>O PROCESSO</vt:lpstr>
      <vt:lpstr>O PROCESSO</vt:lpstr>
      <vt:lpstr>O PROCESSO</vt:lpstr>
      <vt:lpstr>O PROCESSO</vt:lpstr>
      <vt:lpstr>O PROCESSO</vt:lpstr>
      <vt:lpstr>O PROCESSO</vt:lpstr>
      <vt:lpstr>O PROCESSO</vt:lpstr>
      <vt:lpstr>RESULTADOS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COMPUTACIONAL</dc:title>
  <dc:creator>Silvia Pena</dc:creator>
  <cp:lastModifiedBy>marco moliterno</cp:lastModifiedBy>
  <cp:revision>19</cp:revision>
  <dcterms:created xsi:type="dcterms:W3CDTF">2018-06-10T23:00:45Z</dcterms:created>
  <dcterms:modified xsi:type="dcterms:W3CDTF">2018-06-12T15:35:45Z</dcterms:modified>
</cp:coreProperties>
</file>